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60"/>
  </p:notesMasterIdLst>
  <p:handoutMasterIdLst>
    <p:handoutMasterId r:id="rId61"/>
  </p:handoutMasterIdLst>
  <p:sldIdLst>
    <p:sldId id="304" r:id="rId2"/>
    <p:sldId id="305" r:id="rId3"/>
    <p:sldId id="306" r:id="rId4"/>
    <p:sldId id="386" r:id="rId5"/>
    <p:sldId id="314" r:id="rId6"/>
    <p:sldId id="318" r:id="rId7"/>
    <p:sldId id="426" r:id="rId8"/>
    <p:sldId id="387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15" r:id="rId20"/>
    <p:sldId id="437" r:id="rId21"/>
    <p:sldId id="416" r:id="rId22"/>
    <p:sldId id="417" r:id="rId23"/>
    <p:sldId id="418" r:id="rId24"/>
    <p:sldId id="438" r:id="rId25"/>
    <p:sldId id="450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69" r:id="rId42"/>
    <p:sldId id="467" r:id="rId43"/>
    <p:sldId id="439" r:id="rId44"/>
    <p:sldId id="440" r:id="rId45"/>
    <p:sldId id="441" r:id="rId46"/>
    <p:sldId id="442" r:id="rId47"/>
    <p:sldId id="443" r:id="rId48"/>
    <p:sldId id="444" r:id="rId49"/>
    <p:sldId id="445" r:id="rId50"/>
    <p:sldId id="451" r:id="rId51"/>
    <p:sldId id="446" r:id="rId52"/>
    <p:sldId id="447" r:id="rId53"/>
    <p:sldId id="448" r:id="rId54"/>
    <p:sldId id="422" r:id="rId55"/>
    <p:sldId id="423" r:id="rId56"/>
    <p:sldId id="424" r:id="rId57"/>
    <p:sldId id="425" r:id="rId58"/>
    <p:sldId id="468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FF9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94" autoAdjust="0"/>
    <p:restoredTop sz="91021" autoAdjust="0"/>
  </p:normalViewPr>
  <p:slideViewPr>
    <p:cSldViewPr>
      <p:cViewPr>
        <p:scale>
          <a:sx n="70" d="100"/>
          <a:sy n="70" d="100"/>
        </p:scale>
        <p:origin x="-2814" y="-1212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5/11/2015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Chronic kidney disease epidemiology collaboration formula/equation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9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604" b="13553"/>
          <a:stretch/>
        </p:blipFill>
        <p:spPr bwMode="auto">
          <a:xfrm>
            <a:off x="0" y="-1"/>
            <a:ext cx="9144000" cy="45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324600" y="5943600"/>
            <a:ext cx="2648174" cy="610887"/>
            <a:chOff x="6118591" y="6064480"/>
            <a:chExt cx="2648174" cy="610887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6118591" y="6064480"/>
              <a:ext cx="26481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kern="12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Disclosure: this work is partly financed by </a:t>
              </a:r>
              <a:r>
                <a:rPr lang="en-US" sz="800" i="1" kern="1200" dirty="0" err="1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Cavadis</a:t>
              </a:r>
              <a:endParaRPr lang="en-US" sz="800" i="1" kern="12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6442556" y="6490701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140" y="6310701"/>
              <a:ext cx="969076" cy="18000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8776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77600"/>
            <a:ext cx="2329165" cy="828000"/>
          </a:xfrm>
          <a:prstGeom prst="rect">
            <a:avLst/>
          </a:prstGeom>
        </p:spPr>
      </p:pic>
      <p:pic>
        <p:nvPicPr>
          <p:cNvPr id="22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1" y="1219200"/>
            <a:ext cx="3995999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4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233604" y="1219200"/>
            <a:ext cx="3995996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231200" y="1905000"/>
            <a:ext cx="3998400" cy="4678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‹nr.›</a:t>
            </a:fld>
            <a:endParaRPr lang="en-US" dirty="0" smtClean="0"/>
          </a:p>
        </p:txBody>
      </p:sp>
      <p:sp>
        <p:nvSpPr>
          <p:cNvPr id="11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‹nr.›</a:t>
            </a:fld>
            <a:endParaRPr lang="en-US" dirty="0" smtClean="0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‹nr.›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52800" y="1219200"/>
            <a:ext cx="4876800" cy="53492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1219200"/>
            <a:ext cx="3071913" cy="53492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‹nr.›</a:t>
            </a:fld>
            <a:endParaRPr lang="en-US" dirty="0" smtClean="0"/>
          </a:p>
        </p:txBody>
      </p:sp>
      <p:sp>
        <p:nvSpPr>
          <p:cNvPr id="9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" y="5009728"/>
            <a:ext cx="8077200" cy="5667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400" y="5576466"/>
            <a:ext cx="8077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‹nr.›</a:t>
            </a:fld>
            <a:endParaRPr lang="en-US" dirty="0" smtClean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52400" y="381001"/>
            <a:ext cx="8077200" cy="456016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‹nr.›</a:t>
            </a:fld>
            <a:endParaRPr lang="en-US" dirty="0" smtClean="0"/>
          </a:p>
        </p:txBody>
      </p:sp>
      <p:sp>
        <p:nvSpPr>
          <p:cNvPr id="4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0DEA31-D2C1-A742-A221-F171180090B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5406D0-1DEC-F342-B1EB-9FC1DACAF58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9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3" r="5104" b="30001"/>
          <a:stretch/>
        </p:blipFill>
        <p:spPr bwMode="auto">
          <a:xfrm>
            <a:off x="-7" y="-1"/>
            <a:ext cx="914400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8600" y="52694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 | s.w.vanderlaan-2@umcutrecht.nl | @</a:t>
            </a: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swvanderlaan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324600" y="5943600"/>
            <a:ext cx="2648174" cy="610887"/>
            <a:chOff x="6118591" y="6064480"/>
            <a:chExt cx="2648174" cy="610887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6118591" y="6064480"/>
              <a:ext cx="26481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kern="1200" dirty="0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Disclosure: this work is partly financed by </a:t>
              </a:r>
              <a:r>
                <a:rPr lang="en-US" sz="800" i="1" kern="1200" dirty="0" err="1" smtClean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ea typeface="ＭＳ Ｐゴシック" pitchFamily="34" charset="-128"/>
                  <a:cs typeface="+mn-cs"/>
                </a:rPr>
                <a:t>Cavadis</a:t>
              </a:r>
              <a:endParaRPr lang="en-US" sz="800" i="1" kern="1200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6442556" y="6490701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140" y="6310701"/>
              <a:ext cx="969076" cy="180000"/>
            </a:xfrm>
            <a:prstGeom prst="rect">
              <a:avLst/>
            </a:prstGeom>
          </p:spPr>
        </p:pic>
      </p:grpSp>
      <p:pic>
        <p:nvPicPr>
          <p:cNvPr id="27" name="Picture 10" descr="ICIN_logo_cmyk_whit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8776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77600"/>
            <a:ext cx="2329165" cy="828000"/>
          </a:xfrm>
          <a:prstGeom prst="rect">
            <a:avLst/>
          </a:prstGeom>
        </p:spPr>
      </p:pic>
      <p:pic>
        <p:nvPicPr>
          <p:cNvPr id="3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445488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600200" y="3886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</p:txBody>
      </p:sp>
      <p:pic>
        <p:nvPicPr>
          <p:cNvPr id="16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67488"/>
            <a:ext cx="12998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57" y="4768963"/>
            <a:ext cx="93173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3501194" y="6165304"/>
            <a:ext cx="2217812" cy="610887"/>
            <a:chOff x="3506316" y="5988252"/>
            <a:chExt cx="2217812" cy="610887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3506316" y="5988252"/>
              <a:ext cx="22178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Disclosure: partly employed by Cavadis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3615100" y="6414473"/>
              <a:ext cx="200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i="0" spc="3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www.cavadis.com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684" y="6234473"/>
              <a:ext cx="969076" cy="180000"/>
            </a:xfrm>
            <a:prstGeom prst="rect">
              <a:avLst/>
            </a:prstGeom>
          </p:spPr>
        </p:pic>
      </p:grpSp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35408" y="4800600"/>
            <a:ext cx="949385" cy="829260"/>
          </a:xfrm>
          <a:prstGeom prst="rect">
            <a:avLst/>
          </a:prstGeom>
        </p:spPr>
      </p:pic>
      <p:pic>
        <p:nvPicPr>
          <p:cNvPr id="14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‹nr.›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37" r="34837" b="33094"/>
          <a:stretch/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7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 b="17212"/>
          <a:stretch/>
        </p:blipFill>
        <p:spPr bwMode="auto">
          <a:xfrm>
            <a:off x="0" y="0"/>
            <a:ext cx="9144000" cy="567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1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49172" r="1219" b="5775"/>
          <a:stretch/>
        </p:blipFill>
        <p:spPr bwMode="auto">
          <a:xfrm>
            <a:off x="1" y="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6629400" y="5715000"/>
            <a:ext cx="2514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5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172200"/>
            <a:ext cx="83189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72200"/>
            <a:ext cx="59631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1001" y="6172200"/>
            <a:ext cx="1621193" cy="576000"/>
          </a:xfrm>
          <a:prstGeom prst="rect">
            <a:avLst/>
          </a:prstGeom>
        </p:spPr>
      </p:pic>
      <p:pic>
        <p:nvPicPr>
          <p:cNvPr id="19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533400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5" descr="onderwijs 2 achtergrond 16-9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53"/>
          <a:stretch/>
        </p:blipFill>
        <p:spPr bwMode="auto">
          <a:xfrm>
            <a:off x="0" y="0"/>
            <a:ext cx="9153525" cy="65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CIN_logo_cmyk_whit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1000" y="5791200"/>
            <a:ext cx="2144702" cy="762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7391400" y="5638800"/>
            <a:ext cx="1676400" cy="838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666999" y="3938587"/>
            <a:ext cx="64008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8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6669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1" y="1219200"/>
            <a:ext cx="3996709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233606" y="1219200"/>
            <a:ext cx="3995994" cy="53644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‹nr.›</a:t>
            </a:fld>
            <a:endParaRPr lang="en-US" dirty="0" smtClean="0"/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077200" cy="51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9" name="Afbeelding 4" descr="onderwijs 3 achtergrond 16-9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0"/>
          <a:stretch/>
        </p:blipFill>
        <p:spPr bwMode="auto">
          <a:xfrm>
            <a:off x="0" y="0"/>
            <a:ext cx="9153525" cy="20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7887" y="5715000"/>
            <a:ext cx="693713" cy="690245"/>
          </a:xfrm>
          <a:prstGeom prst="rect">
            <a:avLst/>
          </a:prstGeom>
        </p:spPr>
      </p:pic>
      <p:sp>
        <p:nvSpPr>
          <p:cNvPr id="12" name="Title Placeholder 2"/>
          <p:cNvSpPr>
            <a:spLocks noGrp="1"/>
          </p:cNvSpPr>
          <p:nvPr>
            <p:ph type="title"/>
          </p:nvPr>
        </p:nvSpPr>
        <p:spPr>
          <a:xfrm>
            <a:off x="152400" y="350838"/>
            <a:ext cx="80772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3.jpeg"/><Relationship Id="rId7" Type="http://schemas.openxmlformats.org/officeDocument/2006/relationships/image" Target="../media/image87.png"/><Relationship Id="rId12" Type="http://schemas.openxmlformats.org/officeDocument/2006/relationships/hyperlink" Target="mailto:s.w.vanderlaan-2@umcutrecht.nl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11" Type="http://schemas.openxmlformats.org/officeDocument/2006/relationships/image" Target="../media/image90.jpeg"/><Relationship Id="rId5" Type="http://schemas.openxmlformats.org/officeDocument/2006/relationships/image" Target="../media/image85.jpeg"/><Relationship Id="rId10" Type="http://schemas.openxmlformats.org/officeDocument/2006/relationships/image" Target="../media/image89.png"/><Relationship Id="rId4" Type="http://schemas.openxmlformats.org/officeDocument/2006/relationships/image" Target="../media/image84.jpeg"/><Relationship Id="rId9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and </a:t>
            </a:r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Applying modern-day genomic knowledge within the atherosclerotic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9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52400" y="1219201"/>
            <a:ext cx="3153079" cy="2895600"/>
            <a:chOff x="4534968" y="1868714"/>
            <a:chExt cx="4503743" cy="4135969"/>
          </a:xfrm>
        </p:grpSpPr>
        <p:pic>
          <p:nvPicPr>
            <p:cNvPr id="13" name="Picture 12" descr="Screen Shot 2013-06-03 at 5.55.2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"/>
            <a:stretch/>
          </p:blipFill>
          <p:spPr>
            <a:xfrm>
              <a:off x="4534968" y="1868714"/>
              <a:ext cx="4503743" cy="413596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71391" y="2079985"/>
              <a:ext cx="1550780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East Asian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71499" y="2925717"/>
              <a:ext cx="1314372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African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81016" y="4991368"/>
              <a:ext cx="1493824" cy="307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European ancestry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88325" y="3779414"/>
              <a:ext cx="833899" cy="483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Admixed</a:t>
              </a:r>
            </a:p>
            <a:p>
              <a:r>
                <a:rPr lang="en-US" sz="800" dirty="0" smtClean="0">
                  <a:solidFill>
                    <a:schemeClr val="tx1">
                      <a:lumMod val="10000"/>
                    </a:schemeClr>
                  </a:solidFill>
                  <a:latin typeface="Helvetica"/>
                  <a:cs typeface="Helvetica"/>
                </a:rPr>
                <a:t>samples</a:t>
              </a:r>
              <a:endParaRPr lang="en-US" sz="800" dirty="0">
                <a:solidFill>
                  <a:schemeClr val="tx1">
                    <a:lumMod val="10000"/>
                  </a:schemeClr>
                </a:solidFill>
                <a:latin typeface="Helvetica"/>
                <a:cs typeface="Helvetica"/>
              </a:endParaRPr>
            </a:p>
          </p:txBody>
        </p:sp>
        <p:pic>
          <p:nvPicPr>
            <p:cNvPr id="6" name="Picture 5" descr="HapMaplogoweb1copy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353" y="2041096"/>
              <a:ext cx="1421498" cy="466565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stratification</a:t>
            </a:r>
            <a:endParaRPr lang="en-US" dirty="0"/>
          </a:p>
        </p:txBody>
      </p:sp>
      <p:pic>
        <p:nvPicPr>
          <p:cNvPr id="21" name="Content Placeholder 5" descr="Screen Shot 2014-04-24 at 11.30.41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5" r="18730" b="10700"/>
          <a:stretch/>
        </p:blipFill>
        <p:spPr>
          <a:xfrm>
            <a:off x="4267200" y="304800"/>
            <a:ext cx="4724401" cy="41248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381000" y="4176900"/>
            <a:ext cx="4572000" cy="2677471"/>
          </a:xfrm>
          <a:prstGeom prst="rect">
            <a:avLst/>
          </a:prstGeom>
        </p:spPr>
      </p:pic>
      <p:sp>
        <p:nvSpPr>
          <p:cNvPr id="12" name="Date Placeholder 1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11, 2015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10</a:t>
            </a:fld>
            <a:endParaRPr lang="en-US" sz="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38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Power, Effect size, Sample size…</a:t>
            </a:r>
            <a:endParaRPr lang="en-US" dirty="0"/>
          </a:p>
        </p:txBody>
      </p:sp>
      <p:pic>
        <p:nvPicPr>
          <p:cNvPr id="5" name="Picture 4" descr="Pulit SL ea Association claims in the sequencing era - Genes 201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1" t="26614" r="27297" b="38254"/>
          <a:stretch/>
        </p:blipFill>
        <p:spPr>
          <a:xfrm>
            <a:off x="152400" y="1371600"/>
            <a:ext cx="3960000" cy="4241033"/>
          </a:xfrm>
          <a:prstGeom prst="rect">
            <a:avLst/>
          </a:prstGeom>
        </p:spPr>
      </p:pic>
      <p:pic>
        <p:nvPicPr>
          <p:cNvPr id="6" name="Picture 5" descr="Pulit SL ea Association claims in the sequencing era - Genes 20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9" t="23757" r="19510" b="29524"/>
          <a:stretch/>
        </p:blipFill>
        <p:spPr>
          <a:xfrm>
            <a:off x="4419600" y="1143000"/>
            <a:ext cx="3960000" cy="442617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5638800" y="6477000"/>
            <a:ext cx="25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Pulit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Genes &amp; Genomes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2014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58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Genomics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Clinically applying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6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</a:t>
            </a:r>
            <a:r>
              <a:rPr lang="en-US" i="1" u="sng" dirty="0" smtClean="0"/>
              <a:t>was</a:t>
            </a:r>
            <a:r>
              <a:rPr lang="en-US" dirty="0" smtClean="0"/>
              <a:t> used in a laboratory DNA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sz="2000" dirty="0" err="1" smtClean="0"/>
              <a:t>deCODE</a:t>
            </a:r>
            <a:r>
              <a:rPr lang="en-US" sz="2000" dirty="0" smtClean="0"/>
              <a:t> Genetics’ </a:t>
            </a:r>
            <a:r>
              <a:rPr lang="en-US" sz="2000" dirty="0" err="1" smtClean="0"/>
              <a:t>deCODE</a:t>
            </a:r>
            <a:r>
              <a:rPr lang="en-US" sz="2000" dirty="0" smtClean="0"/>
              <a:t> MI™</a:t>
            </a:r>
          </a:p>
          <a:p>
            <a:r>
              <a:rPr lang="en-US" sz="2000" dirty="0" smtClean="0"/>
              <a:t>Assessment of the risk for (early–onset) myocardial infarction</a:t>
            </a:r>
          </a:p>
          <a:p>
            <a:pPr lvl="1"/>
            <a:r>
              <a:rPr lang="en-US" sz="1800" dirty="0" smtClean="0"/>
              <a:t>SNPs rs133049 and rs10757278</a:t>
            </a:r>
            <a:r>
              <a:rPr lang="en-US" sz="1800" dirty="0"/>
              <a:t> </a:t>
            </a:r>
            <a:r>
              <a:rPr lang="en-US" sz="1800" dirty="0" smtClean="0"/>
              <a:t>located in vicinity to </a:t>
            </a:r>
            <a:r>
              <a:rPr lang="en-US" sz="1800" i="1" dirty="0" smtClean="0"/>
              <a:t>CDKN2A</a:t>
            </a:r>
            <a:r>
              <a:rPr lang="en-US" sz="1800" dirty="0" smtClean="0"/>
              <a:t> and </a:t>
            </a:r>
            <a:r>
              <a:rPr lang="en-US" sz="1800" i="1" dirty="0" smtClean="0"/>
              <a:t>CDKN2B</a:t>
            </a:r>
          </a:p>
          <a:p>
            <a:pPr lvl="1"/>
            <a:r>
              <a:rPr lang="en-US" sz="1800" dirty="0" smtClean="0"/>
              <a:t>Risk allele is </a:t>
            </a:r>
            <a:r>
              <a:rPr lang="en-US" sz="1800" i="1" dirty="0" smtClean="0"/>
              <a:t>independent</a:t>
            </a:r>
            <a:r>
              <a:rPr lang="en-US" sz="1800" dirty="0" smtClean="0"/>
              <a:t> and </a:t>
            </a:r>
            <a:r>
              <a:rPr lang="en-US" sz="1800" i="1" dirty="0" smtClean="0"/>
              <a:t>additive</a:t>
            </a:r>
            <a:r>
              <a:rPr lang="en-US" sz="1800" dirty="0" smtClean="0"/>
              <a:t> to traditional risk factors (Framingham Heart Score, </a:t>
            </a:r>
            <a:r>
              <a:rPr lang="en-US" sz="1800" dirty="0" err="1" smtClean="0"/>
              <a:t>Reynold’s</a:t>
            </a:r>
            <a:r>
              <a:rPr lang="en-US" sz="1800" dirty="0" smtClean="0"/>
              <a:t> score, AIRIC score)</a:t>
            </a:r>
          </a:p>
          <a:p>
            <a:pPr lvl="1"/>
            <a:r>
              <a:rPr lang="en-US" sz="1800" dirty="0" smtClean="0"/>
              <a:t>20-22% of the general population carry the risk allele</a:t>
            </a:r>
          </a:p>
          <a:p>
            <a:pPr lvl="1"/>
            <a:r>
              <a:rPr lang="en-US" sz="1800" dirty="0" smtClean="0"/>
              <a:t>≥40% in patients suffering early MI (male &lt; 50 years, female &lt; 60 years)</a:t>
            </a:r>
          </a:p>
          <a:p>
            <a:pPr lvl="1"/>
            <a:r>
              <a:rPr lang="en-US" sz="1800" dirty="0" smtClean="0"/>
              <a:t>Carrying two copies of the risk allele </a:t>
            </a:r>
            <a:r>
              <a:rPr lang="en-US" sz="1800" dirty="0"/>
              <a:t>correspond to an approximate </a:t>
            </a:r>
            <a:r>
              <a:rPr lang="en-US" sz="1800" i="1" dirty="0" smtClean="0"/>
              <a:t>1.6 </a:t>
            </a:r>
            <a:r>
              <a:rPr lang="en-US" sz="1800" i="1" dirty="0"/>
              <a:t>fold increase over the general population</a:t>
            </a:r>
            <a:r>
              <a:rPr lang="en-US" sz="1800" dirty="0"/>
              <a:t> of early onset MI and a </a:t>
            </a:r>
            <a:r>
              <a:rPr lang="en-US" sz="1800" i="1" dirty="0"/>
              <a:t>1.3 fold risk of MI in </a:t>
            </a:r>
            <a:r>
              <a:rPr lang="en-US" sz="1800" i="1" dirty="0" smtClean="0"/>
              <a:t>general</a:t>
            </a:r>
          </a:p>
          <a:p>
            <a:r>
              <a:rPr lang="en-US" sz="2000" dirty="0" smtClean="0"/>
              <a:t>Tested according to CLIA, but not FDA approved</a:t>
            </a:r>
          </a:p>
          <a:p>
            <a:r>
              <a:rPr lang="en-US" sz="2000" dirty="0" smtClean="0"/>
              <a:t>Collaboration with clinicians/clinical geneticists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23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MI™ </a:t>
            </a:r>
            <a:r>
              <a:rPr lang="en-US" sz="2000" i="1" dirty="0" smtClean="0">
                <a:solidFill>
                  <a:srgbClr val="2C9AFF"/>
                </a:solidFill>
              </a:rPr>
              <a:t>provided a modified 10 year CHD risk</a:t>
            </a:r>
            <a:endParaRPr lang="en-US" sz="2000" i="1" dirty="0">
              <a:solidFill>
                <a:srgbClr val="2C9A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0" r="45853" b="12403"/>
          <a:stretch/>
        </p:blipFill>
        <p:spPr bwMode="auto">
          <a:xfrm>
            <a:off x="4692126" y="1268760"/>
            <a:ext cx="4070874" cy="444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4716016" y="4038600"/>
            <a:ext cx="4251960" cy="22860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16016" y="6021288"/>
            <a:ext cx="3552282" cy="517848"/>
          </a:xfrm>
          <a:prstGeom prst="wedgeRoundRectCallout">
            <a:avLst>
              <a:gd name="adj1" fmla="val -4670"/>
              <a:gd name="adj2" fmla="val -388847"/>
              <a:gd name="adj3" fmla="val 16667"/>
            </a:avLst>
          </a:prstGeom>
          <a:ln w="31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ea typeface="ＭＳ Ｐゴシック" pitchFamily="34" charset="-128"/>
              </a:rPr>
              <a:t>Cut-off, at which point some form of (drug) therapy starts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" y="1052736"/>
            <a:ext cx="4114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235750" y="3429000"/>
            <a:ext cx="2248018" cy="24482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522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9 to more than 20%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082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happened to </a:t>
            </a:r>
            <a:r>
              <a:rPr lang="en-US" dirty="0" err="1" smtClean="0"/>
              <a:t>deCODE</a:t>
            </a:r>
            <a:r>
              <a:rPr lang="en-US" dirty="0" smtClean="0"/>
              <a:t> Genetics?</a:t>
            </a:r>
            <a:endParaRPr lang="en-US" dirty="0"/>
          </a:p>
        </p:txBody>
      </p:sp>
      <p:pic>
        <p:nvPicPr>
          <p:cNvPr id="7" name="Picture 6" descr="Screen Shot 2014-12-02 at 19.41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5943600" cy="3269553"/>
          </a:xfrm>
          <a:prstGeom prst="rect">
            <a:avLst/>
          </a:prstGeom>
        </p:spPr>
      </p:pic>
      <p:pic>
        <p:nvPicPr>
          <p:cNvPr id="8" name="Picture 7" descr="Screen Shot 2014-12-02 at 19.4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05200"/>
            <a:ext cx="5562600" cy="30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81600" y="1219200"/>
            <a:ext cx="3048000" cy="5162128"/>
          </a:xfrm>
        </p:spPr>
        <p:txBody>
          <a:bodyPr/>
          <a:lstStyle/>
          <a:p>
            <a:r>
              <a:rPr lang="en-US" dirty="0" smtClean="0"/>
              <a:t>AMGEN revenue $18.8 billion</a:t>
            </a:r>
          </a:p>
          <a:p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in the world after Pfizer ($40b), GSK ($33.3b) and Lilly ($20.9b)</a:t>
            </a:r>
          </a:p>
          <a:p>
            <a:endParaRPr lang="en-US" dirty="0"/>
          </a:p>
        </p:txBody>
      </p:sp>
      <p:pic>
        <p:nvPicPr>
          <p:cNvPr id="9" name="Picture 8" descr="492321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18043" cy="6858000"/>
          </a:xfrm>
          <a:prstGeom prst="rect">
            <a:avLst/>
          </a:prstGeom>
        </p:spPr>
      </p:pic>
      <p:sp>
        <p:nvSpPr>
          <p:cNvPr id="10" name="Date Placeholder 1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11, 2015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17</a:t>
            </a:fld>
            <a:endParaRPr lang="en-US" sz="800" dirty="0" smtClean="0">
              <a:latin typeface="Calibri"/>
              <a:cs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816" y="5715000"/>
            <a:ext cx="2371984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816" y="4724400"/>
            <a:ext cx="2362200" cy="64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9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23andMe?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“owned”</a:t>
            </a:r>
          </a:p>
          <a:p>
            <a:r>
              <a:rPr lang="en-US" dirty="0" smtClean="0"/>
              <a:t>Google founders invested in excess of $3.9 million</a:t>
            </a:r>
          </a:p>
          <a:p>
            <a:r>
              <a:rPr lang="en-US" dirty="0" smtClean="0"/>
              <a:t>23andMe raised in excess of $50 million</a:t>
            </a:r>
          </a:p>
          <a:p>
            <a:endParaRPr lang="en-US" dirty="0"/>
          </a:p>
          <a:p>
            <a:r>
              <a:rPr lang="en-US" dirty="0" smtClean="0"/>
              <a:t>Personal genomics</a:t>
            </a:r>
          </a:p>
          <a:p>
            <a:r>
              <a:rPr lang="en-US" dirty="0" smtClean="0"/>
              <a:t>Genetic information based on personal genotyping and current literature knowledge</a:t>
            </a:r>
          </a:p>
          <a:p>
            <a:r>
              <a:rPr lang="en-US" dirty="0" smtClean="0"/>
              <a:t>Individual prediction of risk similar to </a:t>
            </a:r>
            <a:r>
              <a:rPr lang="en-US" dirty="0" err="1" smtClean="0"/>
              <a:t>deCODEme</a:t>
            </a:r>
            <a:endParaRPr lang="en-US" dirty="0" smtClean="0"/>
          </a:p>
          <a:p>
            <a:r>
              <a:rPr lang="en-US" dirty="0" smtClean="0"/>
              <a:t>Not FDA approved – forbidden to sell pending approval 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28600"/>
            <a:ext cx="2260600" cy="1541318"/>
          </a:xfrm>
          <a:prstGeom prst="rect">
            <a:avLst/>
          </a:prstGeom>
        </p:spPr>
      </p:pic>
      <p:sp>
        <p:nvSpPr>
          <p:cNvPr id="7" name="Date Placeholder 1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11, 2015</a:t>
            </a:fld>
            <a:r>
              <a:rPr lang="en-US" sz="800" dirty="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18</a:t>
            </a:fld>
            <a:endParaRPr lang="en-US" sz="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78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added value of Polygenic Burden/Risk Scores?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5270400" cy="5577840"/>
          </a:xfrm>
          <a:prstGeom prst="rect">
            <a:avLst/>
          </a:prstGeom>
        </p:spPr>
        <p:txBody>
          <a:bodyPr/>
          <a:lstStyle/>
          <a:p>
            <a:r>
              <a:rPr lang="en-US" sz="2000" dirty="0" smtClean="0"/>
              <a:t>Polygenic Burden/Risk Scores in addition to existing risk factor models</a:t>
            </a:r>
          </a:p>
          <a:p>
            <a:r>
              <a:rPr lang="en-US" sz="2000" dirty="0" smtClean="0"/>
              <a:t>Hundreds of variants are needed for any meaningful addition</a:t>
            </a:r>
          </a:p>
          <a:p>
            <a:r>
              <a:rPr lang="en-US" sz="2000" dirty="0" smtClean="0"/>
              <a:t>Upside: many variants remain to be discovered explaining more of the biology of phenotypes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19</a:t>
            </a:fld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371"/>
          <a:stretch/>
        </p:blipFill>
        <p:spPr>
          <a:xfrm>
            <a:off x="0" y="4305300"/>
            <a:ext cx="91440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24000"/>
            <a:ext cx="3585600" cy="26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discuss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Any remaining questions</a:t>
            </a:r>
          </a:p>
          <a:p>
            <a:pPr lvl="1"/>
            <a:r>
              <a:rPr lang="en-US" dirty="0" smtClean="0"/>
              <a:t>Recap what we learned</a:t>
            </a:r>
          </a:p>
          <a:p>
            <a:r>
              <a:rPr lang="en-US" dirty="0" smtClean="0"/>
              <a:t>Personal genomics</a:t>
            </a:r>
          </a:p>
          <a:p>
            <a:r>
              <a:rPr lang="en-US" dirty="0" smtClean="0"/>
              <a:t>Drug development</a:t>
            </a:r>
          </a:p>
          <a:p>
            <a:r>
              <a:rPr lang="en-US" smtClean="0"/>
              <a:t>Biomarker validation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31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drugs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Clinically applying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7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err="1" smtClean="0"/>
              <a:t>Proprotein</a:t>
            </a:r>
            <a:r>
              <a:rPr lang="en-US" sz="2600" dirty="0" smtClean="0"/>
              <a:t> </a:t>
            </a:r>
            <a:r>
              <a:rPr lang="en-US" sz="2600" dirty="0" err="1" smtClean="0"/>
              <a:t>convertase</a:t>
            </a:r>
            <a:r>
              <a:rPr lang="en-US" sz="2600" dirty="0" smtClean="0"/>
              <a:t> </a:t>
            </a:r>
            <a:r>
              <a:rPr lang="en-US" sz="2600" dirty="0" err="1" smtClean="0"/>
              <a:t>subtilisin</a:t>
            </a:r>
            <a:r>
              <a:rPr lang="en-US" sz="2600" dirty="0" smtClean="0"/>
              <a:t>/</a:t>
            </a:r>
            <a:r>
              <a:rPr lang="en-US" sz="2600" dirty="0" err="1" smtClean="0"/>
              <a:t>kexin</a:t>
            </a:r>
            <a:r>
              <a:rPr lang="en-US" sz="2600" dirty="0" smtClean="0"/>
              <a:t> type 9</a:t>
            </a:r>
            <a:endParaRPr lang="en-US" sz="2000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Variants in PCSK9 associated with low LDL and lower risk for CHD</a:t>
            </a:r>
          </a:p>
          <a:p>
            <a:pPr lvl="1"/>
            <a:r>
              <a:rPr lang="en-US" dirty="0" smtClean="0"/>
              <a:t>Cure?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21</a:t>
            </a:fld>
            <a:endParaRPr lang="en-US" dirty="0" smtClean="0"/>
          </a:p>
        </p:txBody>
      </p:sp>
      <p:pic>
        <p:nvPicPr>
          <p:cNvPr id="5" name="Picture 4" descr="16554528 Cohen JC ea Sequence variations in PCSK9, low LDL, and protection against CHD - NEJM 200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15186" r="12528" b="23333"/>
          <a:stretch/>
        </p:blipFill>
        <p:spPr>
          <a:xfrm>
            <a:off x="152400" y="1981200"/>
            <a:ext cx="3190760" cy="3200400"/>
          </a:xfrm>
          <a:prstGeom prst="rect">
            <a:avLst/>
          </a:prstGeom>
        </p:spPr>
      </p:pic>
      <p:pic>
        <p:nvPicPr>
          <p:cNvPr id="7" name="Content Placeholder 4" descr="16554528 Cohen JC ea Sequence variations in PCSK9, low LDL, and protection against CHD - NEJM 200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t="8716" r="13423" b="44726"/>
          <a:stretch/>
        </p:blipFill>
        <p:spPr bwMode="auto">
          <a:xfrm>
            <a:off x="3505200" y="1905000"/>
            <a:ext cx="4724400" cy="424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88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 for PCSK9 antibodies</a:t>
            </a:r>
            <a:endParaRPr lang="en-US" dirty="0"/>
          </a:p>
        </p:txBody>
      </p:sp>
      <p:pic>
        <p:nvPicPr>
          <p:cNvPr id="5" name="Content Placeholder 4" descr="22435370 Stein EA ea Effect of a monoclonal antibody to PCSK9 on LDL cholesterol - NEJM 2012.pdf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" t="12306" r="9067" b="9825"/>
          <a:stretch/>
        </p:blipFill>
        <p:spPr>
          <a:xfrm>
            <a:off x="685800" y="1066800"/>
            <a:ext cx="4648200" cy="555833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182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 for PCSK9 antibodies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23</a:t>
            </a:fld>
            <a:endParaRPr lang="en-US" dirty="0" smtClean="0"/>
          </a:p>
        </p:txBody>
      </p:sp>
      <p:sp>
        <p:nvSpPr>
          <p:cNvPr id="6" name="Rectangle 5"/>
          <p:cNvSpPr/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7" name="Picture 6" descr="22435370 Stein EA ea Effect of a monoclonal antibody to PCSK9 on LDL cholesterol - NEJM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t="6481" r="9876" b="10926"/>
          <a:stretch/>
        </p:blipFill>
        <p:spPr>
          <a:xfrm>
            <a:off x="1371600" y="25399"/>
            <a:ext cx="5334000" cy="68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400" y="1524000"/>
            <a:ext cx="4419600" cy="4857328"/>
          </a:xfrm>
        </p:spPr>
        <p:txBody>
          <a:bodyPr/>
          <a:lstStyle/>
          <a:p>
            <a:r>
              <a:rPr lang="en-US" sz="2000" dirty="0" smtClean="0"/>
              <a:t>The human “knockout” is probably the best model</a:t>
            </a:r>
          </a:p>
        </p:txBody>
      </p:sp>
      <p:pic>
        <p:nvPicPr>
          <p:cNvPr id="7" name="Picture 6" descr="5B064876-D5C0-4845-A5CC-631CE68A5C8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6" b="65079"/>
          <a:stretch/>
        </p:blipFill>
        <p:spPr>
          <a:xfrm>
            <a:off x="152401" y="304800"/>
            <a:ext cx="4892018" cy="1143000"/>
          </a:xfrm>
          <a:prstGeom prst="rect">
            <a:avLst/>
          </a:prstGeom>
        </p:spPr>
      </p:pic>
      <p:pic>
        <p:nvPicPr>
          <p:cNvPr id="8" name="Picture 7" descr="5B064876-D5C0-4845-A5CC-631CE68A5C8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7301" r="4937" b="5661"/>
          <a:stretch/>
        </p:blipFill>
        <p:spPr>
          <a:xfrm>
            <a:off x="4481286" y="584199"/>
            <a:ext cx="4662714" cy="5969001"/>
          </a:xfrm>
          <a:prstGeom prst="rect">
            <a:avLst/>
          </a:prstGeom>
        </p:spPr>
      </p:pic>
      <p:pic>
        <p:nvPicPr>
          <p:cNvPr id="9" name="Picture 8" descr="5B064876-D5C0-4845-A5CC-631CE68A5C8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95501" r="45543" b="1323"/>
          <a:stretch/>
        </p:blipFill>
        <p:spPr>
          <a:xfrm>
            <a:off x="152400" y="6400800"/>
            <a:ext cx="2495707" cy="217714"/>
          </a:xfrm>
          <a:prstGeom prst="rect">
            <a:avLst/>
          </a:prstGeom>
        </p:spPr>
      </p:pic>
      <p:pic>
        <p:nvPicPr>
          <p:cNvPr id="10" name="Picture 9" descr="5B064876-D5C0-4845-A5CC-631CE68A5C8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2" t="2012" b="92167"/>
          <a:stretch/>
        </p:blipFill>
        <p:spPr>
          <a:xfrm>
            <a:off x="152400" y="6019800"/>
            <a:ext cx="2238078" cy="399143"/>
          </a:xfrm>
          <a:prstGeom prst="rect">
            <a:avLst/>
          </a:prstGeom>
        </p:spPr>
      </p:pic>
      <p:pic>
        <p:nvPicPr>
          <p:cNvPr id="14" name="Picture 13" descr="5B064876-D5C0-4845-A5CC-631CE68A5C8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2" t="33964" r="13007" b="49155"/>
          <a:stretch/>
        </p:blipFill>
        <p:spPr>
          <a:xfrm>
            <a:off x="152400" y="2918764"/>
            <a:ext cx="4114800" cy="20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biomarkers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Clinically applying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4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Encoded by </a:t>
            </a:r>
            <a:r>
              <a:rPr lang="en-US" i="1" dirty="0" smtClean="0"/>
              <a:t>CST3</a:t>
            </a:r>
            <a:r>
              <a:rPr lang="en-US" dirty="0" smtClean="0"/>
              <a:t> on 20p11.21</a:t>
            </a:r>
          </a:p>
          <a:p>
            <a:r>
              <a:rPr lang="en-US" dirty="0" smtClean="0"/>
              <a:t>Protease inhibitor</a:t>
            </a:r>
          </a:p>
          <a:p>
            <a:pPr lvl="1"/>
            <a:r>
              <a:rPr lang="en-US" dirty="0" smtClean="0"/>
              <a:t>Activity of </a:t>
            </a:r>
            <a:r>
              <a:rPr lang="en-US" dirty="0" err="1" smtClean="0"/>
              <a:t>cathepsins</a:t>
            </a:r>
            <a:r>
              <a:rPr lang="en-US" dirty="0" smtClean="0"/>
              <a:t> (cysteine proteases) in vascular smooth muscle cells</a:t>
            </a:r>
          </a:p>
          <a:p>
            <a:pPr lvl="1"/>
            <a:r>
              <a:rPr lang="en-US" dirty="0" smtClean="0"/>
              <a:t>Prevention of plaque formation by binding amyloid-beta precursor protein (APP) in Alzheimer’s disease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Cystatin</a:t>
            </a:r>
            <a:r>
              <a:rPr lang="en-US" dirty="0" smtClean="0"/>
              <a:t> 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056" y="6324600"/>
            <a:ext cx="475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Shi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JCI 1999; </a:t>
            </a:r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Kaeser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Nat Genet 2007; </a:t>
            </a:r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Mi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Nat Genet 2007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452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Reduction of </a:t>
            </a:r>
            <a:r>
              <a:rPr lang="en-US" dirty="0" err="1" smtClean="0"/>
              <a:t>Cystatin</a:t>
            </a:r>
            <a:r>
              <a:rPr lang="en-US" dirty="0" smtClean="0"/>
              <a:t> C in abdominal aortic aneurysm (in smooth muscle cells)</a:t>
            </a:r>
          </a:p>
          <a:p>
            <a:r>
              <a:rPr lang="en-US" dirty="0" smtClean="0"/>
              <a:t>Lack </a:t>
            </a:r>
            <a:r>
              <a:rPr lang="en-US" dirty="0"/>
              <a:t>of </a:t>
            </a:r>
            <a:r>
              <a:rPr lang="en-US" dirty="0" err="1"/>
              <a:t>Cystatin</a:t>
            </a:r>
            <a:r>
              <a:rPr lang="en-US" dirty="0"/>
              <a:t> C in mice promotes atherosclerosis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role in atherosclerotic disease</a:t>
            </a:r>
            <a:endParaRPr lang="en-US" dirty="0"/>
          </a:p>
        </p:txBody>
      </p:sp>
      <p:pic>
        <p:nvPicPr>
          <p:cNvPr id="5" name="Picture 4" descr="16051881 Bengtsson E ea Lack of the cysteine protease inhibitor cystatin C promotes atherosclerosis in apolipoprotein E-deficient mice - ATVB 2005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11008" r="72745" b="72549"/>
          <a:stretch/>
        </p:blipFill>
        <p:spPr>
          <a:xfrm>
            <a:off x="4953000" y="2667000"/>
            <a:ext cx="2817873" cy="3140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056" y="6324600"/>
            <a:ext cx="3054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Shi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JCI 1999; </a:t>
            </a:r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Bengtsson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ATVB 2005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 descr="10545518 Shi GP ea Cystatin C deficiency in human atherosclerosis and aortic aneurysms - JCI 199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t="6100" r="44829" b="43355"/>
          <a:stretch/>
        </p:blipFill>
        <p:spPr>
          <a:xfrm>
            <a:off x="228600" y="2667000"/>
            <a:ext cx="2510119" cy="3466354"/>
          </a:xfrm>
          <a:prstGeom prst="rect">
            <a:avLst/>
          </a:prstGeom>
        </p:spPr>
      </p:pic>
      <p:pic>
        <p:nvPicPr>
          <p:cNvPr id="8" name="Picture 7" descr="10545518 Shi GP ea Cystatin C deficiency in human atherosclerosis and aortic aneurysms - JCI 1999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5" t="6427" r="10483" b="50784"/>
          <a:stretch/>
        </p:blipFill>
        <p:spPr>
          <a:xfrm>
            <a:off x="2743200" y="2667000"/>
            <a:ext cx="2091765" cy="293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6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elderly without </a:t>
            </a:r>
            <a:r>
              <a:rPr lang="en-US" dirty="0" smtClean="0"/>
              <a:t>chronic kidney disease (CKD), </a:t>
            </a:r>
            <a:r>
              <a:rPr lang="en-US" dirty="0" err="1"/>
              <a:t>Cystatin</a:t>
            </a:r>
            <a:r>
              <a:rPr lang="en-US" dirty="0"/>
              <a:t> C (</a:t>
            </a:r>
            <a:r>
              <a:rPr lang="en-US" dirty="0" err="1"/>
              <a:t>CystC</a:t>
            </a:r>
            <a:r>
              <a:rPr lang="en-US" dirty="0"/>
              <a:t>) is prognostic of death, </a:t>
            </a:r>
            <a:r>
              <a:rPr lang="en-US" dirty="0" smtClean="0"/>
              <a:t>cardiovascular disease (CVD) </a:t>
            </a:r>
            <a:r>
              <a:rPr lang="en-US" dirty="0"/>
              <a:t>and </a:t>
            </a:r>
            <a:r>
              <a:rPr lang="en-US" dirty="0" smtClean="0"/>
              <a:t>CKD</a:t>
            </a:r>
          </a:p>
          <a:p>
            <a:endParaRPr lang="en-US" dirty="0"/>
          </a:p>
          <a:p>
            <a:r>
              <a:rPr lang="en-US" dirty="0"/>
              <a:t>Asymptomatic carotid atherosclerosis patients, </a:t>
            </a:r>
            <a:r>
              <a:rPr lang="en-US" dirty="0" err="1"/>
              <a:t>CystC</a:t>
            </a:r>
            <a:r>
              <a:rPr lang="en-US" dirty="0"/>
              <a:t> prognostic for </a:t>
            </a:r>
            <a:r>
              <a:rPr lang="en-US" dirty="0" smtClean="0"/>
              <a:t>CVD</a:t>
            </a:r>
          </a:p>
          <a:p>
            <a:endParaRPr lang="en-US" dirty="0"/>
          </a:p>
          <a:p>
            <a:r>
              <a:rPr lang="en-US" dirty="0" err="1"/>
              <a:t>CystC</a:t>
            </a:r>
            <a:r>
              <a:rPr lang="en-US" dirty="0"/>
              <a:t> associated with lesion size in acute stroke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Epidemiological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9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Cystatin</a:t>
            </a:r>
            <a:r>
              <a:rPr lang="en-US" dirty="0" smtClean="0"/>
              <a:t> C is associated with a higher risk of CVD, stroke and mortality in high-risk populations</a:t>
            </a:r>
          </a:p>
          <a:p>
            <a:pPr lvl="1"/>
            <a:r>
              <a:rPr lang="en-US" dirty="0" smtClean="0"/>
              <a:t>With heart failure, CHD, &gt;70 years…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meta-analyzed</a:t>
            </a:r>
            <a:endParaRPr lang="en-US" dirty="0"/>
          </a:p>
        </p:txBody>
      </p:sp>
      <p:pic>
        <p:nvPicPr>
          <p:cNvPr id="7" name="Picture 6" descr="20923994 Lee M ea Impact of elevated cystatin C level on CVD risk in predominantly high cardiovascular risk populations, a meta-analysis - Circ Cardiovasc Qual Outcomes 20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8" t="7451" r="35672" b="65550"/>
          <a:stretch/>
        </p:blipFill>
        <p:spPr>
          <a:xfrm>
            <a:off x="1676400" y="2661916"/>
            <a:ext cx="5791200" cy="3628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056" y="6324600"/>
            <a:ext cx="3313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Lee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JCI 1999; </a:t>
            </a:r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Bengtsson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Circ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CQO 2010</a:t>
            </a:r>
          </a:p>
        </p:txBody>
      </p:sp>
    </p:spTree>
    <p:extLst>
      <p:ext uri="{BB962C8B-B14F-4D97-AF65-F5344CB8AC3E}">
        <p14:creationId xmlns:p14="http://schemas.microsoft.com/office/powerpoint/2010/main" val="50497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Modern-day Genomics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Recapturing what 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5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Chronic Kidney Disease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629400"/>
            <a:ext cx="2339975" cy="182563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145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best naturally occurring biomarker for human estimated glomerular filtration rate</a:t>
            </a:r>
          </a:p>
          <a:p>
            <a:r>
              <a:rPr lang="en-US" dirty="0" smtClean="0"/>
              <a:t>It is a better biomarker than </a:t>
            </a:r>
            <a:r>
              <a:rPr lang="en-US" dirty="0" err="1" smtClean="0"/>
              <a:t>creatinine</a:t>
            </a:r>
            <a:r>
              <a:rPr lang="en-US" dirty="0" smtClean="0"/>
              <a:t> when </a:t>
            </a:r>
            <a:r>
              <a:rPr lang="en-US" dirty="0" err="1" smtClean="0"/>
              <a:t>eGFR</a:t>
            </a:r>
            <a:r>
              <a:rPr lang="en-US" dirty="0" smtClean="0"/>
              <a:t>&gt;90 (mL/min/1.73m</a:t>
            </a:r>
            <a:r>
              <a:rPr lang="en-US" baseline="30000" dirty="0" smtClean="0"/>
              <a:t>3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Cystatin</a:t>
            </a:r>
            <a:r>
              <a:rPr lang="en-US" dirty="0" smtClean="0"/>
              <a:t> C as a biomarker for CKD</a:t>
            </a:r>
            <a:endParaRPr lang="en-US" dirty="0"/>
          </a:p>
        </p:txBody>
      </p:sp>
      <p:pic>
        <p:nvPicPr>
          <p:cNvPr id="6" name="Picture 5" descr="22762315 Inker LA ea Estimating glomerular filtration rate from serum creatinine and cystatin C - NEJM 20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t="31799" r="47640" b="49721"/>
          <a:stretch/>
        </p:blipFill>
        <p:spPr>
          <a:xfrm>
            <a:off x="228600" y="3135554"/>
            <a:ext cx="5486399" cy="299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3324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Fried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Kid Intern 2009; Inker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NEJM 2012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772400" y="5486400"/>
            <a:ext cx="1371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5" name="Picture 4" descr="Fried LF Creatinine and cystatin C, what are the values - Kidney International 2009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8" t="7625" r="45662" b="62309"/>
          <a:stretch/>
        </p:blipFill>
        <p:spPr>
          <a:xfrm>
            <a:off x="5867400" y="3048000"/>
            <a:ext cx="2971800" cy="32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9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GWAS: locus with </a:t>
            </a:r>
            <a:r>
              <a:rPr lang="en-US" i="1" dirty="0" smtClean="0"/>
              <a:t>CST3</a:t>
            </a:r>
            <a:r>
              <a:rPr lang="en-US" dirty="0" smtClean="0"/>
              <a:t> pops up (naturally)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7756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>
                <a:latin typeface="Calibri" pitchFamily="34" charset="0"/>
              </a:rPr>
              <a:t>Three Genome–Wide Association Study Meta-Analyses of </a:t>
            </a:r>
            <a:r>
              <a:rPr lang="en-US" sz="1800" dirty="0" err="1" smtClean="0">
                <a:latin typeface="Calibri" pitchFamily="34" charset="0"/>
              </a:rPr>
              <a:t>eGFR</a:t>
            </a:r>
            <a:r>
              <a:rPr lang="en-US" sz="1800" dirty="0" smtClean="0">
                <a:latin typeface="Calibri" pitchFamily="34" charset="0"/>
              </a:rPr>
              <a:t> and CKD revealed a region containing </a:t>
            </a:r>
            <a:r>
              <a:rPr lang="en-US" sz="1800" i="1" dirty="0" smtClean="0">
                <a:latin typeface="Calibri" pitchFamily="34" charset="0"/>
              </a:rPr>
              <a:t>CST3</a:t>
            </a:r>
            <a:r>
              <a:rPr lang="en-US" sz="1800" dirty="0" smtClean="0">
                <a:latin typeface="Calibri" pitchFamily="34" charset="0"/>
              </a:rPr>
              <a:t> (</a:t>
            </a:r>
            <a:r>
              <a:rPr lang="en-US" sz="1800" dirty="0" err="1" smtClean="0">
                <a:latin typeface="Calibri" pitchFamily="34" charset="0"/>
              </a:rPr>
              <a:t>Cystatin</a:t>
            </a:r>
            <a:r>
              <a:rPr lang="en-US" sz="1800" dirty="0" smtClean="0">
                <a:latin typeface="Calibri" pitchFamily="34" charset="0"/>
              </a:rPr>
              <a:t> C) as significantly associated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>
                <a:latin typeface="Calibri" pitchFamily="34" charset="0"/>
              </a:rPr>
              <a:t>Identification of three loci associated with </a:t>
            </a:r>
            <a:r>
              <a:rPr lang="en-US" sz="1600" dirty="0" err="1" smtClean="0">
                <a:latin typeface="Calibri" pitchFamily="34" charset="0"/>
              </a:rPr>
              <a:t>eGFRcys</a:t>
            </a:r>
            <a:r>
              <a:rPr lang="en-US" sz="1600" dirty="0" smtClean="0">
                <a:latin typeface="Calibri" pitchFamily="34" charset="0"/>
              </a:rPr>
              <a:t> aka </a:t>
            </a:r>
            <a:r>
              <a:rPr lang="en-US" sz="1600" dirty="0" err="1" smtClean="0">
                <a:latin typeface="Calibri" pitchFamily="34" charset="0"/>
              </a:rPr>
              <a:t>cystatin</a:t>
            </a:r>
            <a:r>
              <a:rPr lang="en-US" sz="1600" dirty="0" smtClean="0">
                <a:latin typeface="Calibri" pitchFamily="34" charset="0"/>
              </a:rPr>
              <a:t> C expression: STC1, UMOD, CST3</a:t>
            </a:r>
          </a:p>
          <a:p>
            <a:pPr>
              <a:lnSpc>
                <a:spcPts val="2600"/>
              </a:lnSpc>
            </a:pPr>
            <a:endParaRPr lang="en-US" sz="1800" dirty="0" smtClean="0">
              <a:latin typeface="Calibri" pitchFamily="34" charset="0"/>
            </a:endParaRPr>
          </a:p>
          <a:p>
            <a:pPr>
              <a:lnSpc>
                <a:spcPts val="2600"/>
              </a:lnSpc>
            </a:pPr>
            <a:endParaRPr lang="en-US" sz="1800" dirty="0" smtClean="0"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909255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7651" y="2438400"/>
            <a:ext cx="316880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151200" y="6629400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i="0" kern="1200" spc="300">
                <a:solidFill>
                  <a:schemeClr val="tx1">
                    <a:lumMod val="75000"/>
                  </a:schemeClr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63056" y="6324600"/>
            <a:ext cx="204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Köttgen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Nat Genet 2009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46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Athero</a:t>
            </a:r>
            <a:r>
              <a:rPr lang="en-US" dirty="0" smtClean="0"/>
              <a:t>-Express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629400"/>
            <a:ext cx="2339975" cy="182563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02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 association of </a:t>
            </a:r>
            <a:r>
              <a:rPr lang="en-US" dirty="0" err="1" smtClean="0"/>
              <a:t>CystC</a:t>
            </a:r>
            <a:r>
              <a:rPr lang="en-US" dirty="0" smtClean="0"/>
              <a:t> associated variant with </a:t>
            </a:r>
            <a:r>
              <a:rPr lang="en-US" dirty="0" err="1" smtClean="0"/>
              <a:t>CystC</a:t>
            </a:r>
            <a:r>
              <a:rPr lang="en-US" dirty="0" smtClean="0"/>
              <a:t> and smooth muscle cells in the carotid plaque?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was the start of our work...</a:t>
            </a:r>
            <a:endParaRPr lang="en-US" dirty="0"/>
          </a:p>
        </p:txBody>
      </p:sp>
      <p:pic>
        <p:nvPicPr>
          <p:cNvPr id="5" name="Picture 4" descr="cea_surge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1242000" cy="9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12_PP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560" y="3581400"/>
            <a:ext cx="1463280" cy="972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upload.wikimedia.org/wikipedia/commons/f/f2/RCA_atheroscleros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43" y="4705800"/>
            <a:ext cx="1148286" cy="97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895600"/>
            <a:ext cx="5867400" cy="276431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24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First a positive control: the human kidney</a:t>
            </a:r>
          </a:p>
          <a:p>
            <a:r>
              <a:rPr lang="en-US" dirty="0" err="1" smtClean="0"/>
              <a:t>CystC</a:t>
            </a:r>
            <a:r>
              <a:rPr lang="en-US" dirty="0" smtClean="0"/>
              <a:t> present in proximal (?) </a:t>
            </a:r>
            <a:r>
              <a:rPr lang="en-US" dirty="0" err="1" smtClean="0"/>
              <a:t>tubuli</a:t>
            </a:r>
            <a:endParaRPr lang="en-US" dirty="0" smtClean="0"/>
          </a:p>
          <a:p>
            <a:r>
              <a:rPr lang="en-US" dirty="0" smtClean="0"/>
              <a:t>Appears to be present in granules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Histological staining for </a:t>
            </a:r>
            <a:r>
              <a:rPr lang="en-US" dirty="0" err="1" smtClean="0"/>
              <a:t>CystC</a:t>
            </a:r>
            <a:endParaRPr lang="en-US" dirty="0"/>
          </a:p>
        </p:txBody>
      </p:sp>
      <p:pic>
        <p:nvPicPr>
          <p:cNvPr id="7" name="Picture 6" descr="20121126_poscontrCST3_kidney_4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565"/>
            <a:ext cx="4500000" cy="3388235"/>
          </a:xfrm>
          <a:prstGeom prst="rect">
            <a:avLst/>
          </a:prstGeom>
        </p:spPr>
      </p:pic>
      <p:pic>
        <p:nvPicPr>
          <p:cNvPr id="8" name="Picture 7" descr="20121126_poscontrCST3_kidney_10x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0" y="3012565"/>
            <a:ext cx="4500000" cy="3388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007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36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Shoulder region, clear staining for </a:t>
            </a:r>
            <a:r>
              <a:rPr lang="en-US" sz="2000" dirty="0" err="1" smtClean="0"/>
              <a:t>CystC</a:t>
            </a:r>
            <a:endParaRPr lang="en-US" sz="2000" dirty="0" smtClean="0"/>
          </a:p>
          <a:p>
            <a:pPr>
              <a:lnSpc>
                <a:spcPts val="2800"/>
              </a:lnSpc>
            </a:pPr>
            <a:r>
              <a:rPr lang="en-US" sz="2000" dirty="0" smtClean="0"/>
              <a:t>Appears to be stronger in foamy cells, (foamy) smooth muscle cells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Also a-specific (?) coloring of fat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Limitation: no double-staining for α-actin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Carotid </a:t>
            </a:r>
            <a:r>
              <a:rPr lang="en-US" dirty="0" err="1" smtClean="0"/>
              <a:t>endarterectomy</a:t>
            </a:r>
            <a:r>
              <a:rPr lang="en-US" dirty="0" smtClean="0"/>
              <a:t> sample</a:t>
            </a:r>
            <a:endParaRPr lang="en-US" dirty="0"/>
          </a:p>
        </p:txBody>
      </p:sp>
      <p:pic>
        <p:nvPicPr>
          <p:cNvPr id="7" name="Picture 6" descr="20121126_carbrababant2-2_CST3_4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565"/>
            <a:ext cx="4500000" cy="3388235"/>
          </a:xfrm>
          <a:prstGeom prst="rect">
            <a:avLst/>
          </a:prstGeom>
        </p:spPr>
      </p:pic>
      <p:pic>
        <p:nvPicPr>
          <p:cNvPr id="8" name="Picture 7" descr="20121126_carbrababant2-2_CST3_10x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0" y="3012565"/>
            <a:ext cx="4500000" cy="3388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1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37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/>
              <a:t>40 </a:t>
            </a:r>
            <a:r>
              <a:rPr lang="en-US" sz="1800" dirty="0" err="1"/>
              <a:t>Athero</a:t>
            </a:r>
            <a:r>
              <a:rPr lang="en-US" sz="1800" dirty="0"/>
              <a:t>-Express patients selected for individual quantitative </a:t>
            </a:r>
            <a:r>
              <a:rPr lang="en-US" sz="1800" dirty="0" smtClean="0"/>
              <a:t>plaque proteomics</a:t>
            </a:r>
            <a:endParaRPr lang="en-US" sz="1800" dirty="0"/>
          </a:p>
          <a:p>
            <a:pPr>
              <a:lnSpc>
                <a:spcPts val="2600"/>
              </a:lnSpc>
            </a:pPr>
            <a:r>
              <a:rPr lang="en-US" sz="1800" dirty="0" err="1"/>
              <a:t>Cystatin</a:t>
            </a:r>
            <a:r>
              <a:rPr lang="en-US" sz="1800" dirty="0"/>
              <a:t> C protein expression </a:t>
            </a:r>
            <a:r>
              <a:rPr lang="en-US" sz="1800" dirty="0" smtClean="0"/>
              <a:t>negatively correlated with smooth </a:t>
            </a:r>
            <a:r>
              <a:rPr lang="en-US" sz="1800" dirty="0"/>
              <a:t>muscle cells</a:t>
            </a:r>
          </a:p>
          <a:p>
            <a:pPr lvl="1">
              <a:lnSpc>
                <a:spcPts val="2600"/>
              </a:lnSpc>
            </a:pPr>
            <a:r>
              <a:rPr lang="en-US" sz="1600" dirty="0"/>
              <a:t>Rho=-0.415, </a:t>
            </a:r>
            <a:r>
              <a:rPr lang="en-US" sz="1600" i="1" dirty="0"/>
              <a:t>P</a:t>
            </a:r>
            <a:r>
              <a:rPr lang="en-US" sz="1600" dirty="0"/>
              <a:t>=</a:t>
            </a:r>
            <a:r>
              <a:rPr lang="en-US" sz="1600" dirty="0" smtClean="0"/>
              <a:t>0.012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Literature: </a:t>
            </a:r>
            <a:r>
              <a:rPr lang="en-US" sz="1600" dirty="0" err="1" smtClean="0"/>
              <a:t>Cystatin</a:t>
            </a:r>
            <a:r>
              <a:rPr lang="en-US" sz="1600" dirty="0" smtClean="0"/>
              <a:t> C is expressed by SMCs, and markedly </a:t>
            </a:r>
            <a:r>
              <a:rPr lang="en-US" sz="1600" u="sng" dirty="0" smtClean="0"/>
              <a:t>decreased</a:t>
            </a:r>
            <a:r>
              <a:rPr lang="en-US" sz="1600" dirty="0" smtClean="0"/>
              <a:t> in </a:t>
            </a:r>
            <a:r>
              <a:rPr lang="en-US" sz="1600" dirty="0"/>
              <a:t>atherosclerotic </a:t>
            </a:r>
            <a:r>
              <a:rPr lang="en-US" sz="1600" dirty="0" smtClean="0"/>
              <a:t>tissue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Validation of these results in the remaining </a:t>
            </a:r>
            <a:r>
              <a:rPr lang="en-US" sz="1800" dirty="0" err="1" smtClean="0"/>
              <a:t>Athero</a:t>
            </a:r>
            <a:r>
              <a:rPr lang="en-US" sz="1800" dirty="0" smtClean="0"/>
              <a:t>-Express CEA cohort: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N=1,711 patients</a:t>
            </a:r>
          </a:p>
          <a:p>
            <a:pPr lvl="2">
              <a:lnSpc>
                <a:spcPts val="2600"/>
              </a:lnSpc>
            </a:pPr>
            <a:r>
              <a:rPr lang="en-US" sz="1400" dirty="0" smtClean="0"/>
              <a:t>Males: 1,174 / Females: 537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Average age: 68.03 [years]</a:t>
            </a:r>
          </a:p>
          <a:p>
            <a:pPr lvl="2">
              <a:lnSpc>
                <a:spcPts val="2600"/>
              </a:lnSpc>
            </a:pPr>
            <a:r>
              <a:rPr lang="en-US" sz="1400" dirty="0" smtClean="0"/>
              <a:t>Males: 67.90 / Females: 68.33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Average </a:t>
            </a:r>
            <a:r>
              <a:rPr lang="en-US" sz="1600" dirty="0" err="1" smtClean="0"/>
              <a:t>eGFR</a:t>
            </a:r>
            <a:r>
              <a:rPr lang="en-US" sz="1600" dirty="0" smtClean="0"/>
              <a:t>: 70.77 [mL/min/1.73m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]</a:t>
            </a:r>
          </a:p>
          <a:p>
            <a:pPr lvl="2">
              <a:lnSpc>
                <a:spcPts val="2600"/>
              </a:lnSpc>
            </a:pPr>
            <a:r>
              <a:rPr lang="en-US" sz="1400" dirty="0" smtClean="0"/>
              <a:t>Males: 71.95 / Females: 68.04</a:t>
            </a:r>
          </a:p>
          <a:p>
            <a:pPr lvl="1">
              <a:lnSpc>
                <a:spcPts val="2600"/>
              </a:lnSpc>
            </a:pPr>
            <a:endParaRPr lang="en-US" sz="1600" dirty="0"/>
          </a:p>
          <a:p>
            <a:pPr>
              <a:lnSpc>
                <a:spcPts val="2600"/>
              </a:lnSpc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Quantitative Proteomics substantiates Genomic Analyses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3663019"/>
            <a:ext cx="3886200" cy="311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056" y="6324600"/>
            <a:ext cx="3316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Shi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JCI 1999; 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30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38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 = 795</a:t>
            </a:r>
          </a:p>
          <a:p>
            <a:r>
              <a:rPr lang="en-US" dirty="0" smtClean="0"/>
              <a:t>Rho = 0.185 (R</a:t>
            </a:r>
            <a:r>
              <a:rPr lang="en-US" baseline="30000" dirty="0" smtClean="0"/>
              <a:t>2</a:t>
            </a:r>
            <a:r>
              <a:rPr lang="en-US" dirty="0" smtClean="0"/>
              <a:t>=0.176), p = 1.10x10</a:t>
            </a:r>
            <a:r>
              <a:rPr lang="en-US" baseline="30000" dirty="0" smtClean="0"/>
              <a:t>-7</a:t>
            </a:r>
            <a:endParaRPr lang="en-US" baseline="30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Luminex</a:t>
            </a:r>
            <a:r>
              <a:rPr lang="en-US" dirty="0" smtClean="0"/>
              <a:t> </a:t>
            </a:r>
            <a:r>
              <a:rPr lang="en-US" dirty="0" err="1" smtClean="0"/>
              <a:t>Cystatin</a:t>
            </a:r>
            <a:r>
              <a:rPr lang="en-US" dirty="0" smtClean="0"/>
              <a:t> C plaque levels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43200"/>
            <a:ext cx="4564743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37386"/>
            <a:ext cx="4572000" cy="366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68580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200" dirty="0" smtClean="0"/>
              <a:t>SMC vs. </a:t>
            </a:r>
            <a:r>
              <a:rPr lang="en-US" sz="2200" dirty="0" err="1"/>
              <a:t>eGFR</a:t>
            </a:r>
            <a:r>
              <a:rPr lang="en-US" sz="2200" dirty="0" smtClean="0"/>
              <a:t>: Rho = 0.084 </a:t>
            </a:r>
            <a:r>
              <a:rPr lang="en-US" sz="2200" dirty="0"/>
              <a:t>(</a:t>
            </a:r>
            <a:r>
              <a:rPr lang="en-US" sz="2200" dirty="0" smtClean="0"/>
              <a:t>R</a:t>
            </a:r>
            <a:r>
              <a:rPr lang="en-US" sz="2200" baseline="30000" dirty="0" smtClean="0"/>
              <a:t>2 </a:t>
            </a:r>
            <a:r>
              <a:rPr lang="en-US" sz="2200" dirty="0" smtClean="0"/>
              <a:t>= 0.076</a:t>
            </a:r>
            <a:r>
              <a:rPr lang="en-US" sz="2200" dirty="0"/>
              <a:t>)</a:t>
            </a:r>
            <a:r>
              <a:rPr lang="en-US" sz="2200" dirty="0" smtClean="0"/>
              <a:t>, p = 1.35x10</a:t>
            </a:r>
            <a:r>
              <a:rPr lang="en-US" sz="2200" baseline="30000" dirty="0" smtClean="0"/>
              <a:t>-3</a:t>
            </a:r>
          </a:p>
          <a:p>
            <a:r>
              <a:rPr lang="en-US" sz="2200" dirty="0" err="1" smtClean="0"/>
              <a:t>eGFR</a:t>
            </a:r>
            <a:r>
              <a:rPr lang="en-US" sz="2200" dirty="0" smtClean="0"/>
              <a:t> vs. plaque CST3:</a:t>
            </a:r>
            <a:r>
              <a:rPr lang="en-US" sz="2200" dirty="0"/>
              <a:t> </a:t>
            </a:r>
            <a:r>
              <a:rPr lang="en-US" sz="2200" dirty="0" smtClean="0"/>
              <a:t>Rho = -0.161</a:t>
            </a:r>
            <a:r>
              <a:rPr lang="en-US" sz="2200" dirty="0"/>
              <a:t> (</a:t>
            </a:r>
            <a:r>
              <a:rPr lang="en-US" sz="2200" dirty="0" smtClean="0"/>
              <a:t>R</a:t>
            </a:r>
            <a:r>
              <a:rPr lang="en-US" sz="2200" baseline="30000" dirty="0" smtClean="0"/>
              <a:t>2 </a:t>
            </a:r>
            <a:r>
              <a:rPr lang="en-US" sz="2200" dirty="0" smtClean="0"/>
              <a:t>= -0.206), p = 4.92x10</a:t>
            </a:r>
            <a:r>
              <a:rPr lang="en-US" sz="2200" baseline="30000" dirty="0" smtClean="0"/>
              <a:t>-3</a:t>
            </a:r>
            <a:endParaRPr lang="en-US" sz="2200" baseline="30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Associations with </a:t>
            </a:r>
            <a:r>
              <a:rPr lang="en-US" dirty="0" err="1" smtClean="0"/>
              <a:t>eGFR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/>
          <a:srcRect l="1715" r="224"/>
          <a:stretch/>
        </p:blipFill>
        <p:spPr bwMode="auto">
          <a:xfrm>
            <a:off x="4824000" y="2870857"/>
            <a:ext cx="4320000" cy="352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" y="2870857"/>
            <a:ext cx="4320000" cy="34614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81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23 at 22.26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/>
          <a:stretch/>
        </p:blipFill>
        <p:spPr>
          <a:xfrm>
            <a:off x="152400" y="1219199"/>
            <a:ext cx="8839200" cy="54191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(Body)"/>
                <a:cs typeface="Calibri (Body)"/>
              </a:rPr>
              <a:t>Millions of variants in many populations</a:t>
            </a:r>
            <a:endParaRPr lang="en-US" dirty="0">
              <a:latin typeface="Calibri (Body)"/>
              <a:cs typeface="Calibri (Body)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017524"/>
            <a:ext cx="3429000" cy="83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09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 smtClean="0">
                <a:latin typeface="Calibri" pitchFamily="34" charset="0"/>
              </a:rPr>
              <a:t>In </a:t>
            </a:r>
            <a:r>
              <a:rPr lang="en-US" sz="1800" dirty="0" err="1" smtClean="0">
                <a:latin typeface="Calibri" pitchFamily="34" charset="0"/>
              </a:rPr>
              <a:t>Athero</a:t>
            </a:r>
            <a:r>
              <a:rPr lang="en-US" sz="1800" dirty="0" smtClean="0">
                <a:latin typeface="Calibri" pitchFamily="34" charset="0"/>
              </a:rPr>
              <a:t>-Express Genomics Study 1 (</a:t>
            </a:r>
            <a:r>
              <a:rPr lang="en-US" sz="1600" i="1" dirty="0" smtClean="0">
                <a:latin typeface="Calibri" pitchFamily="34" charset="0"/>
              </a:rPr>
              <a:t>N</a:t>
            </a:r>
            <a:r>
              <a:rPr lang="en-US" sz="1800" dirty="0" smtClean="0">
                <a:latin typeface="Calibri" pitchFamily="34" charset="0"/>
              </a:rPr>
              <a:t>=571) rs6114208 negatively correlated with SMCs in plaques, p=1.53x10</a:t>
            </a:r>
            <a:r>
              <a:rPr lang="en-US" sz="1800" baseline="30000" dirty="0" smtClean="0">
                <a:latin typeface="Calibri" pitchFamily="34" charset="0"/>
              </a:rPr>
              <a:t>-6</a:t>
            </a:r>
          </a:p>
          <a:p>
            <a:r>
              <a:rPr lang="en-US" sz="1800" dirty="0" smtClean="0">
                <a:latin typeface="Calibri" pitchFamily="34" charset="0"/>
              </a:rPr>
              <a:t>When analyzed with additional samples (</a:t>
            </a:r>
            <a:r>
              <a:rPr lang="en-US" sz="1800" dirty="0" err="1" smtClean="0">
                <a:latin typeface="Calibri" pitchFamily="34" charset="0"/>
              </a:rPr>
              <a:t>Athero</a:t>
            </a:r>
            <a:r>
              <a:rPr lang="en-US" sz="1800" dirty="0" smtClean="0">
                <a:latin typeface="Calibri" pitchFamily="34" charset="0"/>
              </a:rPr>
              <a:t>-Express Genomics Study 2, N=868), p = 0.0083, β = -0.161 (0.061), about 10.6% </a:t>
            </a:r>
            <a:r>
              <a:rPr lang="en-US" sz="1800" smtClean="0">
                <a:latin typeface="Calibri" pitchFamily="34" charset="0"/>
              </a:rPr>
              <a:t>decrease in SMCs</a:t>
            </a:r>
            <a:endParaRPr lang="en-US" sz="1800" dirty="0" smtClean="0">
              <a:latin typeface="Calibri" pitchFamily="34" charset="0"/>
            </a:endParaRPr>
          </a:p>
          <a:p>
            <a:endParaRPr lang="en-US" sz="1800" dirty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CystC</a:t>
            </a:r>
            <a:r>
              <a:rPr lang="en-US" dirty="0" smtClean="0"/>
              <a:t>-variant associated with SMC in plaques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7339" r="4104"/>
          <a:stretch/>
        </p:blipFill>
        <p:spPr>
          <a:xfrm>
            <a:off x="2438400" y="3200400"/>
            <a:ext cx="4572000" cy="36155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561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629400"/>
            <a:ext cx="2339975" cy="182563"/>
          </a:xfrm>
          <a:prstGeom prst="rect">
            <a:avLst/>
          </a:prstGeom>
        </p:spPr>
        <p:txBody>
          <a:bodyPr/>
          <a:lstStyle/>
          <a:p>
            <a:fld id="{1C849268-9628-4896-BA1C-35D3EE011B93}" type="datetime4">
              <a:rPr lang="en-US" sz="800" smtClean="0">
                <a:latin typeface="Calibri"/>
                <a:cs typeface="Calibri"/>
              </a:rPr>
              <a:pPr/>
              <a:t>May 11, 2015</a:t>
            </a:fld>
            <a:r>
              <a:rPr lang="en-US" sz="800" smtClean="0">
                <a:latin typeface="Calibri"/>
                <a:cs typeface="Calibri"/>
              </a:rPr>
              <a:t> | </a:t>
            </a:r>
            <a:fld id="{B3034F60-41E7-41E0-8881-9F7D583AA6D2}" type="slidenum">
              <a:rPr lang="en-US" sz="800" smtClean="0">
                <a:latin typeface="Calibri"/>
                <a:cs typeface="Calibri"/>
              </a:rPr>
              <a:pPr/>
              <a:t>41</a:t>
            </a:fld>
            <a:endParaRPr lang="en-US" sz="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682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42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an large body of evidence from animal models, human specimens and epidemiological studies that </a:t>
            </a:r>
            <a:r>
              <a:rPr lang="en-US" dirty="0" err="1" smtClean="0"/>
              <a:t>Cystatin</a:t>
            </a:r>
            <a:r>
              <a:rPr lang="en-US" dirty="0" smtClean="0"/>
              <a:t> C is associated with CVD</a:t>
            </a:r>
          </a:p>
          <a:p>
            <a:endParaRPr lang="en-US" dirty="0" smtClean="0"/>
          </a:p>
          <a:p>
            <a:r>
              <a:rPr lang="en-US" dirty="0" smtClean="0"/>
              <a:t>It appears there is also a correlation between this variant, the amount of </a:t>
            </a:r>
            <a:r>
              <a:rPr lang="en-US" dirty="0" err="1" smtClean="0"/>
              <a:t>CystC</a:t>
            </a:r>
            <a:r>
              <a:rPr lang="en-US" dirty="0" smtClean="0"/>
              <a:t>, and the number of SMCs in plaques in the </a:t>
            </a:r>
            <a:r>
              <a:rPr lang="en-US" dirty="0" err="1" smtClean="0"/>
              <a:t>Athero</a:t>
            </a:r>
            <a:r>
              <a:rPr lang="en-US" dirty="0" smtClean="0"/>
              <a:t>-Express </a:t>
            </a:r>
            <a:r>
              <a:rPr lang="en-US" dirty="0" err="1" smtClean="0"/>
              <a:t>Biobank</a:t>
            </a:r>
            <a:r>
              <a:rPr lang="en-US" dirty="0" smtClean="0"/>
              <a:t> Study (N=1,439)</a:t>
            </a:r>
          </a:p>
          <a:p>
            <a:endParaRPr lang="en-US" dirty="0"/>
          </a:p>
          <a:p>
            <a:r>
              <a:rPr lang="en-US" dirty="0" smtClean="0"/>
              <a:t>Is it causal or is it a bystander?</a:t>
            </a:r>
          </a:p>
          <a:p>
            <a:endParaRPr lang="en-US" dirty="0"/>
          </a:p>
          <a:p>
            <a:r>
              <a:rPr lang="en-US" dirty="0" smtClean="0"/>
              <a:t>Use a genetic variant as a tool to investigate the causal role of </a:t>
            </a:r>
            <a:r>
              <a:rPr lang="en-US" dirty="0" err="1" smtClean="0"/>
              <a:t>Cystatin</a:t>
            </a:r>
            <a:r>
              <a:rPr lang="en-US" dirty="0" smtClean="0"/>
              <a:t> C in CVD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32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43</a:t>
            </a:fld>
            <a:endParaRPr lang="en-US" dirty="0" smtClean="0"/>
          </a:p>
        </p:txBody>
      </p:sp>
      <p:pic>
        <p:nvPicPr>
          <p:cNvPr id="6" name="Content Placeholder 5" descr="12689998 Smith GD ea MR, can genetic epidemiology contribute to understanding environmental determinants of disease - In J Epidemiol 200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t="72003" r="49022" b="12645"/>
          <a:stretch/>
        </p:blipFill>
        <p:spPr>
          <a:xfrm>
            <a:off x="2171700" y="1219200"/>
            <a:ext cx="4800600" cy="226381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Alleles are randomly assigned: a “natural” treatment in a “natural” randomized trial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056" y="6324600"/>
            <a:ext cx="166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Katan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, MB. Lancet 1986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8" descr="15879400 Davey Smith G ea What can MR tell us about modifiable behavioural and environmental exposures - BMJ 200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" t="74486" r="43470" b="10338"/>
          <a:stretch/>
        </p:blipFill>
        <p:spPr>
          <a:xfrm>
            <a:off x="1842667" y="3886200"/>
            <a:ext cx="545866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3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44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concept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056" y="6324600"/>
            <a:ext cx="166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Katan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, MB. Lancet 1986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1" name="Picture 10" descr="22161218 Timpson NJ ea MR, application to CVD - Curr Hypertens Rep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" t="61260" r="50185" b="22594"/>
          <a:stretch/>
        </p:blipFill>
        <p:spPr>
          <a:xfrm>
            <a:off x="152399" y="1699939"/>
            <a:ext cx="6845235" cy="3481661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4572000" y="762001"/>
            <a:ext cx="4267200" cy="612648"/>
          </a:xfrm>
          <a:prstGeom prst="wedgeRoundRectCallout">
            <a:avLst>
              <a:gd name="adj1" fmla="val -32874"/>
              <a:gd name="adj2" fmla="val 127381"/>
              <a:gd name="adj3" fmla="val 16667"/>
            </a:avLst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For example: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 systolic blood pressure, or kidney function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152400" y="1524001"/>
            <a:ext cx="1828800" cy="838200"/>
          </a:xfrm>
          <a:prstGeom prst="wedgeRoundRectCallout">
            <a:avLst>
              <a:gd name="adj1" fmla="val -16214"/>
              <a:gd name="adj2" fmla="val 189264"/>
              <a:gd name="adj3" fmla="val 16667"/>
            </a:avLst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Independent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 of confounding factors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276600" y="5791200"/>
            <a:ext cx="3505200" cy="609600"/>
          </a:xfrm>
          <a:prstGeom prst="wedgeRoundRectCallout">
            <a:avLst>
              <a:gd name="adj1" fmla="val -33224"/>
              <a:gd name="adj2" fmla="val -162790"/>
              <a:gd name="adj3" fmla="val 16667"/>
            </a:avLst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Proportional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rPr>
              <a:t> to the G&gt;R and R&gt;H effects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7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One GWAS on </a:t>
            </a:r>
            <a:r>
              <a:rPr lang="en-US" dirty="0" err="1" smtClean="0"/>
              <a:t>Cystatin</a:t>
            </a:r>
            <a:r>
              <a:rPr lang="en-US" dirty="0" smtClean="0"/>
              <a:t> C, rs1158167 in Framingham Heart Study</a:t>
            </a:r>
          </a:p>
          <a:p>
            <a:r>
              <a:rPr lang="en-US" dirty="0" smtClean="0"/>
              <a:t>Three (meta-analyses of) GWAS on </a:t>
            </a:r>
            <a:r>
              <a:rPr lang="en-US" dirty="0" err="1" smtClean="0"/>
              <a:t>eGFR</a:t>
            </a:r>
            <a:r>
              <a:rPr lang="en-US" baseline="-25000" dirty="0" err="1" smtClean="0"/>
              <a:t>CystatinC</a:t>
            </a:r>
            <a:endParaRPr lang="en-US" baseline="-25000" dirty="0" smtClean="0"/>
          </a:p>
          <a:p>
            <a:pPr lvl="1"/>
            <a:r>
              <a:rPr lang="en-US" dirty="0" smtClean="0"/>
              <a:t>rs911119, rs13038305 </a:t>
            </a:r>
          </a:p>
          <a:p>
            <a:pPr lvl="1"/>
            <a:r>
              <a:rPr lang="en-US" dirty="0" err="1" smtClean="0"/>
              <a:t>eGFR</a:t>
            </a:r>
            <a:r>
              <a:rPr lang="en-US" baseline="-25000" dirty="0" err="1" smtClean="0"/>
              <a:t>CystatinC</a:t>
            </a:r>
            <a:r>
              <a:rPr lang="en-US" dirty="0" smtClean="0"/>
              <a:t> = 76.7 x (serum </a:t>
            </a:r>
            <a:r>
              <a:rPr lang="en-US" dirty="0" err="1" smtClean="0"/>
              <a:t>Cystatin</a:t>
            </a:r>
            <a:r>
              <a:rPr lang="en-US" dirty="0" smtClean="0"/>
              <a:t> C)</a:t>
            </a:r>
            <a:r>
              <a:rPr lang="en-US" baseline="30000" dirty="0" smtClean="0"/>
              <a:t>-1.19</a:t>
            </a:r>
          </a:p>
          <a:p>
            <a:pPr lvl="2"/>
            <a:r>
              <a:rPr lang="en-US" dirty="0" smtClean="0"/>
              <a:t>Log linear relation between serum </a:t>
            </a:r>
            <a:r>
              <a:rPr lang="en-US" dirty="0" err="1" smtClean="0"/>
              <a:t>Cystatin</a:t>
            </a:r>
            <a:r>
              <a:rPr lang="en-US" dirty="0" smtClean="0"/>
              <a:t> C and </a:t>
            </a:r>
            <a:r>
              <a:rPr lang="en-US" dirty="0" err="1" smtClean="0"/>
              <a:t>eGFR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45</a:t>
            </a:fld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43395"/>
              </p:ext>
            </p:extLst>
          </p:nvPr>
        </p:nvGraphicFramePr>
        <p:xfrm>
          <a:off x="533400" y="3429000"/>
          <a:ext cx="8077199" cy="2194560"/>
        </p:xfrm>
        <a:graphic>
          <a:graphicData uri="http://schemas.openxmlformats.org/drawingml/2006/table">
            <a:tbl>
              <a:tblPr/>
              <a:tblGrid>
                <a:gridCol w="1112210"/>
                <a:gridCol w="893415"/>
                <a:gridCol w="674619"/>
                <a:gridCol w="492290"/>
                <a:gridCol w="1057512"/>
                <a:gridCol w="711085"/>
                <a:gridCol w="711085"/>
                <a:gridCol w="674619"/>
                <a:gridCol w="1148676"/>
                <a:gridCol w="601688"/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Proxy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Distance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</a:t>
                      </a:r>
                      <a:r>
                        <a:rPr lang="en-US" sz="16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Position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Minor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Major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MAF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Variant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sng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rs1158167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34,548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23,526,189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downstream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n/a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rs17751897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20,023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23,540,714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intergenic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n/a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rs12625716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5,892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23,554,845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downstream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n/a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rs6048952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5,480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23,555,257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downstream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n/a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sng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rs13038305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2,475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23,558,262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intronic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CST3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1" u="sng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rs911119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23,560,737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intronic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CST3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rs3827143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6,880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23,567,617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upstream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n/a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rs6114208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8,997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23,569,734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upstream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n/a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223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46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3962400" cy="5162128"/>
          </a:xfrm>
        </p:spPr>
        <p:txBody>
          <a:bodyPr/>
          <a:lstStyle/>
          <a:p>
            <a:r>
              <a:rPr lang="en-US" sz="2000" dirty="0" smtClean="0"/>
              <a:t>There are many more cohorts, but…</a:t>
            </a:r>
          </a:p>
          <a:p>
            <a:r>
              <a:rPr lang="en-US" sz="2000" dirty="0" smtClean="0"/>
              <a:t>…we discovered that a similar effort is underway in the US…</a:t>
            </a:r>
          </a:p>
          <a:p>
            <a:r>
              <a:rPr lang="en-US" sz="2000" dirty="0" smtClean="0"/>
              <a:t>…but it’s focused on the causal relation with C</a:t>
            </a:r>
            <a:r>
              <a:rPr lang="en-US" sz="2000" u="sng" dirty="0" smtClean="0"/>
              <a:t>K</a:t>
            </a:r>
            <a:r>
              <a:rPr lang="en-US" sz="2000" dirty="0" smtClean="0"/>
              <a:t>D</a:t>
            </a:r>
          </a:p>
          <a:p>
            <a:endParaRPr lang="en-US" sz="2000" dirty="0" smtClean="0"/>
          </a:p>
          <a:p>
            <a:r>
              <a:rPr lang="en-US" sz="2000" dirty="0" smtClean="0"/>
              <a:t>So ours includes mainly European cohorts</a:t>
            </a:r>
          </a:p>
          <a:p>
            <a:endParaRPr lang="en-US" sz="2000" dirty="0" smtClean="0"/>
          </a:p>
          <a:p>
            <a:r>
              <a:rPr lang="en-US" sz="2000" dirty="0" smtClean="0"/>
              <a:t>Maybe we’ll be able to collaborate in the future?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Studies included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772400" y="5486400"/>
            <a:ext cx="13716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707957"/>
              </p:ext>
            </p:extLst>
          </p:nvPr>
        </p:nvGraphicFramePr>
        <p:xfrm>
          <a:off x="4267200" y="838200"/>
          <a:ext cx="4648201" cy="5461000"/>
        </p:xfrm>
        <a:graphic>
          <a:graphicData uri="http://schemas.openxmlformats.org/drawingml/2006/table">
            <a:tbl>
              <a:tblPr/>
              <a:tblGrid>
                <a:gridCol w="1553279"/>
                <a:gridCol w="754601"/>
                <a:gridCol w="832114"/>
                <a:gridCol w="832114"/>
                <a:gridCol w="676093"/>
              </a:tblGrid>
              <a:tr h="584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Study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r>
                        <a:rPr lang="en-US" sz="1600" b="1" i="1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r>
                        <a:rPr lang="en-US" sz="1600" b="1" i="1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SNP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r>
                        <a:rPr lang="en-US" sz="1600" b="1" i="1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CystC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r>
                        <a:rPr lang="en-US" sz="1600" b="1" i="1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CHD</a:t>
                      </a:r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6,440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6,345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1,244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1,235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BWHHS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3,413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3,402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CFS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669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EPIC-NL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6,265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5,192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1,430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GOSH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1,478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1,478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5,585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5,585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5,585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4,856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1,867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4,676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PIVUS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1,016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PREVEND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3,296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3,296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3,296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Rotterdam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4,730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5,974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3,906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1,934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SHIP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3,224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3,224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3,212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Tromsø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6,175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6,175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1,263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TWINGENE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8,313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6,353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6,768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ULSAM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1,221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1,107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1,193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3,074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3,074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3,074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Whitehall II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4,961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5,011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Overall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55,467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50,542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31,146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7,002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1" u="none" strike="noStrike" dirty="0" err="1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CARDIoGRAM</a:t>
                      </a:r>
                      <a:endParaRPr lang="en-US" sz="1600" b="1" i="1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86,959</a:t>
                      </a:r>
                      <a:endParaRPr 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22,233</a:t>
                      </a:r>
                      <a:endParaRPr 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METASTROKE</a:t>
                      </a:r>
                      <a:endParaRPr lang="en-US" sz="1600" b="1" i="1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74,393</a:t>
                      </a:r>
                      <a:endParaRPr 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12,389</a:t>
                      </a:r>
                      <a:endParaRPr 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1" u="none" strike="noStrike" dirty="0" err="1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CHARGe</a:t>
                      </a:r>
                      <a:r>
                        <a:rPr lang="en-US" sz="1600" b="1" i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HF</a:t>
                      </a:r>
                      <a:endParaRPr lang="en-US" sz="1600" b="1" i="1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20,926</a:t>
                      </a:r>
                      <a:endParaRPr 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2,526</a:t>
                      </a:r>
                      <a:endParaRPr lang="en-US" sz="16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3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47</a:t>
            </a:fld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Cystatin</a:t>
            </a:r>
            <a:r>
              <a:rPr lang="en-US" dirty="0" smtClean="0"/>
              <a:t> C and risk factors #1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050507"/>
              </p:ext>
            </p:extLst>
          </p:nvPr>
        </p:nvGraphicFramePr>
        <p:xfrm>
          <a:off x="152400" y="1503265"/>
          <a:ext cx="8762999" cy="2845063"/>
        </p:xfrm>
        <a:graphic>
          <a:graphicData uri="http://schemas.openxmlformats.org/drawingml/2006/table">
            <a:tbl>
              <a:tblPr/>
              <a:tblGrid>
                <a:gridCol w="1700757"/>
                <a:gridCol w="809885"/>
                <a:gridCol w="953693"/>
                <a:gridCol w="2216465"/>
                <a:gridCol w="1153462"/>
                <a:gridCol w="926550"/>
                <a:gridCol w="1002187"/>
              </a:tblGrid>
              <a:tr h="3943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Trait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studies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  <a:r>
                        <a:rPr lang="en-US" sz="1800" b="1" i="1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  <a:r>
                        <a:rPr lang="en-US" sz="1800" b="1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het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6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19,589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0.093 (0.084-0.101)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75.21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3252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20,782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0.011 (0.011-0.012)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&lt;5.0x10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-300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99.27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6.59x10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86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HDL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20,731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-0.154 (-0.163--0.144)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1.21x10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86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Systolic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20,154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0.003 (0.003-0.003)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4.07x10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96.12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2.29x10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86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BMI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20,194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0.014 (0.013-0.015)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88.72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3.71x10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86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Smoking status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20,770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0.015 (0.009-0.021)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1.626x10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88.56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4.69x10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0512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CKDEPI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20,720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-0.011 (-0.011--0.011)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&lt;5.0x10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98.92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1.41x10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10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48</a:t>
            </a:fld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91200" y="1219200"/>
            <a:ext cx="3048000" cy="5162128"/>
          </a:xfrm>
        </p:spPr>
        <p:txBody>
          <a:bodyPr/>
          <a:lstStyle/>
          <a:p>
            <a:r>
              <a:rPr lang="en-US" sz="1800" dirty="0" smtClean="0"/>
              <a:t>SBP might be associated with </a:t>
            </a:r>
            <a:r>
              <a:rPr lang="en-US" sz="1800" dirty="0" err="1" smtClean="0"/>
              <a:t>CystC</a:t>
            </a:r>
            <a:r>
              <a:rPr lang="en-US" sz="1800" dirty="0" smtClean="0"/>
              <a:t> levels</a:t>
            </a:r>
          </a:p>
          <a:p>
            <a:endParaRPr lang="en-US" sz="1800" dirty="0"/>
          </a:p>
          <a:p>
            <a:r>
              <a:rPr lang="en-US" sz="1800" dirty="0" smtClean="0"/>
              <a:t>Strong relation of </a:t>
            </a:r>
            <a:r>
              <a:rPr lang="en-US" sz="1800" dirty="0" err="1" smtClean="0"/>
              <a:t>CystC</a:t>
            </a:r>
            <a:r>
              <a:rPr lang="en-US" sz="1800" dirty="0" smtClean="0"/>
              <a:t> with </a:t>
            </a:r>
            <a:r>
              <a:rPr lang="en-US" sz="1800" dirty="0" err="1" smtClean="0"/>
              <a:t>eGFR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Cystatin</a:t>
            </a:r>
            <a:r>
              <a:rPr lang="en-US" dirty="0"/>
              <a:t> C and risk </a:t>
            </a:r>
            <a:r>
              <a:rPr lang="en-US" dirty="0" smtClean="0"/>
              <a:t>factors #2</a:t>
            </a:r>
            <a:endParaRPr lang="en-US" dirty="0"/>
          </a:p>
        </p:txBody>
      </p:sp>
      <p:pic>
        <p:nvPicPr>
          <p:cNvPr id="4" name="Picture 3" descr="proxy_riskfacto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5582734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52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49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univariate</a:t>
            </a:r>
            <a:r>
              <a:rPr lang="en-US" dirty="0" smtClean="0"/>
              <a:t>” model: age + sex</a:t>
            </a:r>
          </a:p>
          <a:p>
            <a:r>
              <a:rPr lang="en-US" dirty="0" smtClean="0"/>
              <a:t>multivariate model: age + sex + HDL + systolic blood pressure + BMI + smoking status + CKDEPI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analysis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43200"/>
            <a:ext cx="803001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883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2C9AFF"/>
                </a:solidFill>
              </a:rPr>
              <a:t>S</a:t>
            </a:r>
            <a:r>
              <a:rPr lang="en-US" dirty="0" smtClean="0"/>
              <a:t>ingle-</a:t>
            </a:r>
            <a:r>
              <a:rPr lang="en-US" i="1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ucleotide </a:t>
            </a:r>
            <a:r>
              <a:rPr lang="en-US" i="1" dirty="0" smtClean="0">
                <a:solidFill>
                  <a:srgbClr val="2C9AFF"/>
                </a:solidFill>
              </a:rPr>
              <a:t>P</a:t>
            </a:r>
            <a:r>
              <a:rPr lang="en-US" dirty="0" smtClean="0"/>
              <a:t>olymorphism</a:t>
            </a:r>
            <a:endParaRPr lang="en-US" sz="2000" i="1" dirty="0">
              <a:solidFill>
                <a:srgbClr val="2C9A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5148088" cy="5577840"/>
          </a:xfrm>
          <a:prstGeom prst="rect">
            <a:avLst/>
          </a:prstGeom>
        </p:spPr>
        <p:txBody>
          <a:bodyPr/>
          <a:lstStyle/>
          <a:p>
            <a:pPr lvl="0">
              <a:buSzTx/>
              <a:defRPr/>
            </a:pPr>
            <a:r>
              <a:rPr lang="en-US" dirty="0" smtClean="0">
                <a:sym typeface="Wingdings" pitchFamily="2" charset="2"/>
              </a:rPr>
              <a:t>“one base pair variation”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&gt; </a:t>
            </a:r>
            <a:r>
              <a:rPr lang="en-US" dirty="0" smtClean="0"/>
              <a:t>1% </a:t>
            </a:r>
            <a:r>
              <a:rPr lang="en-US" dirty="0"/>
              <a:t>general </a:t>
            </a:r>
            <a:r>
              <a:rPr lang="en-US" dirty="0" smtClean="0"/>
              <a:t>population (common)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 smtClean="0"/>
              <a:t>≈10 </a:t>
            </a:r>
            <a:r>
              <a:rPr lang="en-US" dirty="0"/>
              <a:t>million SNPs </a:t>
            </a:r>
            <a:r>
              <a:rPr lang="en-US" dirty="0" smtClean="0"/>
              <a:t>(≈0.25% genome)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Makes you and me </a:t>
            </a:r>
            <a:r>
              <a:rPr lang="en-US" dirty="0" smtClean="0"/>
              <a:t>unique</a:t>
            </a:r>
          </a:p>
          <a:p>
            <a:pPr lvl="1">
              <a:buSzPct val="80000"/>
              <a:defRPr/>
            </a:pPr>
            <a:r>
              <a:rPr lang="en-US" dirty="0" smtClean="0"/>
              <a:t>Most common type of genetic variation</a:t>
            </a:r>
            <a:endParaRPr lang="en-US" u="sng" dirty="0"/>
          </a:p>
          <a:p>
            <a:pPr lvl="1">
              <a:buSzPct val="80000"/>
              <a:defRPr/>
            </a:pPr>
            <a:endParaRPr lang="en-US" dirty="0" smtClean="0"/>
          </a:p>
          <a:p>
            <a:pPr>
              <a:buSzPct val="80000"/>
              <a:defRPr/>
            </a:pPr>
            <a:r>
              <a:rPr lang="en-US" dirty="0" smtClean="0"/>
              <a:t>Can </a:t>
            </a:r>
            <a:r>
              <a:rPr lang="en-US" u="sng" dirty="0" smtClean="0"/>
              <a:t>alter amino acid sequence</a:t>
            </a:r>
          </a:p>
          <a:p>
            <a:pPr>
              <a:buSzPct val="80000"/>
              <a:defRPr/>
            </a:pPr>
            <a:r>
              <a:rPr lang="en-US" u="sng" dirty="0" smtClean="0"/>
              <a:t>Differential correlation </a:t>
            </a:r>
            <a:r>
              <a:rPr lang="en-US" dirty="0" smtClean="0"/>
              <a:t>between SNPs in various populations</a:t>
            </a:r>
          </a:p>
          <a:p>
            <a:pPr>
              <a:buSzPct val="80000"/>
              <a:defRPr/>
            </a:pPr>
            <a:r>
              <a:rPr lang="en-US" dirty="0" smtClean="0"/>
              <a:t>Used as </a:t>
            </a:r>
            <a:r>
              <a:rPr lang="en-US" u="sng" dirty="0" smtClean="0"/>
              <a:t>proxies</a:t>
            </a:r>
            <a:r>
              <a:rPr lang="en-US" dirty="0" smtClean="0"/>
              <a:t> in genetic associations studies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</a:t>
            </a:fld>
            <a:endParaRPr lang="en-US" dirty="0" smtClean="0"/>
          </a:p>
        </p:txBody>
      </p:sp>
      <p:pic>
        <p:nvPicPr>
          <p:cNvPr id="5" name="Picture 2" descr="HapMap logo print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124744"/>
            <a:ext cx="2327176" cy="118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6"/>
          <p:cNvSpPr txBox="1"/>
          <p:nvPr/>
        </p:nvSpPr>
        <p:spPr>
          <a:xfrm>
            <a:off x="7380312" y="227687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bg1"/>
                </a:solidFill>
                <a:latin typeface="+mn-lt"/>
              </a:rPr>
              <a:t>www.hapmap.org</a:t>
            </a:r>
            <a:endParaRPr lang="nl-NL" sz="120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C:\Users\sander\Genomics\_media\500px-Dna-SNP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636912"/>
            <a:ext cx="3168352" cy="39667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5364088" y="4293096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+mn-lt"/>
                <a:ea typeface="ＭＳ Ｐゴシック" pitchFamily="34" charset="-128"/>
              </a:rPr>
              <a:t>Maternal copy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756336" y="4725144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34" charset="-128"/>
              </a:rPr>
              <a:t>Paternal copy</a:t>
            </a:r>
          </a:p>
        </p:txBody>
      </p:sp>
    </p:spTree>
    <p:extLst>
      <p:ext uri="{BB962C8B-B14F-4D97-AF65-F5344CB8AC3E}">
        <p14:creationId xmlns:p14="http://schemas.microsoft.com/office/powerpoint/2010/main" val="12599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50</a:t>
            </a:fld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frequencies comparable?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7924800" cy="47615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2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51</a:t>
            </a:fld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400" y="5334000"/>
            <a:ext cx="8077200" cy="104732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rgbClr val="171717"/>
                </a:solidFill>
              </a:rPr>
              <a:t>Per minor allele there is </a:t>
            </a:r>
            <a:r>
              <a:rPr lang="en-US" sz="2000" dirty="0" smtClean="0"/>
              <a:t>≈ 6%</a:t>
            </a:r>
            <a:r>
              <a:rPr lang="en-US" sz="2000" dirty="0" smtClean="0">
                <a:solidFill>
                  <a:srgbClr val="171717"/>
                </a:solidFill>
              </a:rPr>
              <a:t> decrease in </a:t>
            </a:r>
            <a:r>
              <a:rPr lang="en-US" sz="2000" dirty="0" err="1" smtClean="0">
                <a:solidFill>
                  <a:srgbClr val="171717"/>
                </a:solidFill>
              </a:rPr>
              <a:t>CystC</a:t>
            </a:r>
            <a:r>
              <a:rPr lang="en-US" sz="2000" dirty="0" smtClean="0">
                <a:solidFill>
                  <a:srgbClr val="171717"/>
                </a:solidFill>
              </a:rPr>
              <a:t> [mg/L]</a:t>
            </a:r>
          </a:p>
          <a:p>
            <a:pPr>
              <a:lnSpc>
                <a:spcPts val="2400"/>
              </a:lnSpc>
            </a:pPr>
            <a:r>
              <a:rPr lang="en-US" sz="2000" dirty="0" smtClean="0"/>
              <a:t>β = -0.089 [-0.096-0.083], p = 2.10x10-164, N = 24,642</a:t>
            </a:r>
          </a:p>
          <a:p>
            <a:pPr>
              <a:lnSpc>
                <a:spcPts val="2400"/>
              </a:lnSpc>
            </a:pPr>
            <a:r>
              <a:rPr lang="en-US" sz="2000" dirty="0" smtClean="0"/>
              <a:t>This explains ≈2.5</a:t>
            </a:r>
            <a:r>
              <a:rPr lang="en-US" sz="2000" smtClean="0"/>
              <a:t>% of </a:t>
            </a:r>
            <a:r>
              <a:rPr lang="en-US" sz="2000" dirty="0" smtClean="0"/>
              <a:t>the phenotypic variation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vs. </a:t>
            </a:r>
            <a:r>
              <a:rPr lang="en-US" dirty="0" err="1" smtClean="0"/>
              <a:t>Cystatin</a:t>
            </a:r>
            <a:r>
              <a:rPr lang="en-US" dirty="0" smtClean="0"/>
              <a:t> 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Picture 3" descr="log2cystati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3234" r="2883" b="3887"/>
          <a:stretch/>
        </p:blipFill>
        <p:spPr>
          <a:xfrm>
            <a:off x="152400" y="1219200"/>
            <a:ext cx="5513294" cy="40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9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vs. CVD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52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27" y="1219201"/>
            <a:ext cx="6042146" cy="4126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56" y="6324600"/>
            <a:ext cx="215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Van der Laan </a:t>
            </a:r>
            <a:r>
              <a:rPr lang="en-US" sz="1200" i="1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et al.</a:t>
            </a:r>
            <a:r>
              <a:rPr lang="en-US" sz="1200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unpublished</a:t>
            </a:r>
            <a:endParaRPr lang="en-US" sz="1200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Content Placeholder 12"/>
          <p:cNvSpPr>
            <a:spLocks noGrp="1"/>
          </p:cNvSpPr>
          <p:nvPr>
            <p:ph idx="1"/>
          </p:nvPr>
        </p:nvSpPr>
        <p:spPr>
          <a:xfrm>
            <a:off x="152400" y="5334000"/>
            <a:ext cx="8077200" cy="10473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10000"/>
                  </a:schemeClr>
                </a:solidFill>
              </a:rPr>
              <a:t>The SNP affecting </a:t>
            </a:r>
            <a:r>
              <a:rPr lang="en-US" dirty="0" err="1" smtClean="0">
                <a:solidFill>
                  <a:schemeClr val="tx1">
                    <a:lumMod val="10000"/>
                  </a:schemeClr>
                </a:solidFill>
              </a:rPr>
              <a:t>CystC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</a:rPr>
              <a:t> levels is not associated with CHD</a:t>
            </a:r>
          </a:p>
          <a:p>
            <a:r>
              <a:rPr lang="en-US" dirty="0" smtClean="0"/>
              <a:t>OR = 1.01 [0.99-1.03], p = 0.41, N&gt;49,165 cases</a:t>
            </a:r>
          </a:p>
        </p:txBody>
      </p:sp>
    </p:spTree>
    <p:extLst>
      <p:ext uri="{BB962C8B-B14F-4D97-AF65-F5344CB8AC3E}">
        <p14:creationId xmlns:p14="http://schemas.microsoft.com/office/powerpoint/2010/main" val="184927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53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Cystatin</a:t>
            </a:r>
            <a:r>
              <a:rPr lang="en-US" dirty="0" smtClean="0"/>
              <a:t> C </a:t>
            </a:r>
            <a:r>
              <a:rPr lang="en-US" dirty="0" err="1" smtClean="0"/>
              <a:t>downregulated</a:t>
            </a:r>
            <a:r>
              <a:rPr lang="en-US" dirty="0" smtClean="0"/>
              <a:t> in atherosclerotic plaques</a:t>
            </a:r>
          </a:p>
          <a:p>
            <a:endParaRPr lang="en-US" dirty="0" smtClean="0"/>
          </a:p>
          <a:p>
            <a:r>
              <a:rPr lang="en-US" dirty="0" smtClean="0"/>
              <a:t>There is a correlation between the number of SMCs, </a:t>
            </a:r>
            <a:r>
              <a:rPr lang="en-US" dirty="0" err="1" smtClean="0"/>
              <a:t>eGFR</a:t>
            </a:r>
            <a:r>
              <a:rPr lang="en-US" dirty="0" smtClean="0"/>
              <a:t> and plaque-</a:t>
            </a:r>
            <a:r>
              <a:rPr lang="en-US" dirty="0" err="1" smtClean="0"/>
              <a:t>CystC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Variants in </a:t>
            </a:r>
            <a:r>
              <a:rPr lang="en-US" dirty="0" err="1" smtClean="0"/>
              <a:t>CystC</a:t>
            </a:r>
            <a:r>
              <a:rPr lang="en-US" dirty="0" smtClean="0"/>
              <a:t> are associated with SMCs in plaques</a:t>
            </a:r>
          </a:p>
          <a:p>
            <a:endParaRPr lang="en-US" dirty="0" smtClean="0"/>
          </a:p>
          <a:p>
            <a:r>
              <a:rPr lang="en-US" dirty="0" smtClean="0"/>
              <a:t>Strong epidemiological evidence for a role of </a:t>
            </a:r>
            <a:r>
              <a:rPr lang="en-US" dirty="0" err="1" smtClean="0"/>
              <a:t>CystC</a:t>
            </a:r>
            <a:r>
              <a:rPr lang="en-US" dirty="0" smtClean="0"/>
              <a:t> in CVD</a:t>
            </a:r>
          </a:p>
          <a:p>
            <a:endParaRPr lang="en-US" dirty="0" smtClean="0"/>
          </a:p>
          <a:p>
            <a:r>
              <a:rPr lang="en-US" dirty="0" smtClean="0"/>
              <a:t>Variants in </a:t>
            </a:r>
            <a:r>
              <a:rPr lang="en-US" dirty="0" err="1" smtClean="0"/>
              <a:t>CystC</a:t>
            </a:r>
            <a:r>
              <a:rPr lang="en-US" dirty="0" smtClean="0"/>
              <a:t> associated with serum </a:t>
            </a:r>
            <a:r>
              <a:rPr lang="en-US" dirty="0" err="1" smtClean="0"/>
              <a:t>CystC</a:t>
            </a:r>
            <a:r>
              <a:rPr lang="en-US" dirty="0" smtClean="0"/>
              <a:t> levels</a:t>
            </a:r>
          </a:p>
          <a:p>
            <a:endParaRPr lang="en-US" dirty="0" smtClean="0"/>
          </a:p>
          <a:p>
            <a:r>
              <a:rPr lang="en-US" dirty="0" smtClean="0"/>
              <a:t>Variants in </a:t>
            </a:r>
            <a:r>
              <a:rPr lang="en-US" dirty="0" err="1" smtClean="0"/>
              <a:t>CystC</a:t>
            </a:r>
            <a:r>
              <a:rPr lang="en-US" dirty="0" smtClean="0"/>
              <a:t> are not associated with CVD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8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HDL protective of MI?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3365400" cy="55778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smtClean="0"/>
              <a:t>Various variants known to influence HDL levels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HDL levels are associated with lower risk of MI (or CAD)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Some also associated with the risk of MI (or CAD)</a:t>
            </a:r>
          </a:p>
          <a:p>
            <a:pPr>
              <a:lnSpc>
                <a:spcPts val="2800"/>
              </a:lnSpc>
            </a:pPr>
            <a:endParaRPr lang="en-US" sz="1800" dirty="0" smtClean="0"/>
          </a:p>
          <a:p>
            <a:pPr>
              <a:lnSpc>
                <a:spcPts val="2800"/>
              </a:lnSpc>
            </a:pPr>
            <a:r>
              <a:rPr lang="en-US" sz="1800" b="1" dirty="0" smtClean="0">
                <a:solidFill>
                  <a:srgbClr val="00539F"/>
                </a:solidFill>
              </a:rPr>
              <a:t>Is a lower HDL level causal to a lower risk for MI?</a:t>
            </a:r>
          </a:p>
          <a:p>
            <a:pPr>
              <a:lnSpc>
                <a:spcPts val="28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54</a:t>
            </a:fld>
            <a:endParaRPr lang="en-US" dirty="0" smtClean="0"/>
          </a:p>
        </p:txBody>
      </p:sp>
      <p:pic>
        <p:nvPicPr>
          <p:cNvPr id="5" name="Picture 4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/>
          <a:stretch/>
        </p:blipFill>
        <p:spPr>
          <a:xfrm>
            <a:off x="4419600" y="1066800"/>
            <a:ext cx="4648200" cy="545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0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answer in three steps… #1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55</a:t>
            </a:fld>
            <a:endParaRPr lang="en-US" dirty="0" smtClean="0"/>
          </a:p>
        </p:txBody>
      </p:sp>
      <p:pic>
        <p:nvPicPr>
          <p:cNvPr id="6" name="Picture 5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55927" r="5006" b="4999"/>
          <a:stretch/>
        </p:blipFill>
        <p:spPr>
          <a:xfrm>
            <a:off x="304800" y="1676400"/>
            <a:ext cx="8482396" cy="48768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Various variants associated with HDL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answer in three steps… #2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56</a:t>
            </a:fld>
            <a:endParaRPr lang="en-US" dirty="0" smtClean="0"/>
          </a:p>
        </p:txBody>
      </p:sp>
      <p:pic>
        <p:nvPicPr>
          <p:cNvPr id="7" name="Picture 6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0" t="15370" r="4011" b="58333"/>
          <a:stretch/>
        </p:blipFill>
        <p:spPr>
          <a:xfrm>
            <a:off x="228600" y="1524000"/>
            <a:ext cx="7280856" cy="4876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i="1" dirty="0" smtClean="0"/>
              <a:t>LIPG</a:t>
            </a:r>
            <a:r>
              <a:rPr lang="en-US" dirty="0" smtClean="0"/>
              <a:t> variant associates with HDL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2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answer in three steps… #3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57</a:t>
            </a:fld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6000" y="990000"/>
            <a:ext cx="8640000" cy="55778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No association with MI…</a:t>
            </a:r>
          </a:p>
        </p:txBody>
      </p:sp>
      <p:pic>
        <p:nvPicPr>
          <p:cNvPr id="8" name="Content Placeholder 4" descr="22607825 Voight BF ea Plasma HDL cholesterol and risk of MI, a MR study - Lancet 201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902" r="3882" b="21890"/>
          <a:stretch/>
        </p:blipFill>
        <p:spPr bwMode="auto">
          <a:xfrm>
            <a:off x="152400" y="1447799"/>
            <a:ext cx="5638800" cy="51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255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-code-atheroexpress-n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876800"/>
            <a:ext cx="1981200" cy="1981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0"/>
            <a:ext cx="7329518" cy="914400"/>
          </a:xfrm>
        </p:spPr>
        <p:txBody>
          <a:bodyPr/>
          <a:lstStyle/>
          <a:p>
            <a:r>
              <a:rPr lang="en-US" dirty="0"/>
              <a:t>Cardiovascular Genetic Research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00" y="5486400"/>
            <a:ext cx="6892169" cy="468000"/>
            <a:chOff x="152400" y="5486400"/>
            <a:chExt cx="6892169" cy="468000"/>
          </a:xfrm>
        </p:grpSpPr>
        <p:pic>
          <p:nvPicPr>
            <p:cNvPr id="15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2200" y="5486400"/>
              <a:ext cx="676298" cy="467999"/>
            </a:xfrm>
            <a:prstGeom prst="rect">
              <a:avLst/>
            </a:prstGeom>
            <a:noFill/>
          </p:spPr>
        </p:pic>
        <p:pic>
          <p:nvPicPr>
            <p:cNvPr id="20" name="Picture 3" descr="C:\Users\sander\Documents\Cavadis BV\Media\AE Genomics\AE Genomics 2010 logo without text.jpg"/>
            <p:cNvPicPr>
              <a:picLocks noChangeAspect="1" noChangeArrowheads="1"/>
            </p:cNvPicPr>
            <p:nvPr/>
          </p:nvPicPr>
          <p:blipFill>
            <a:blip r:embed="rId4" cstate="print"/>
            <a:srcRect l="2778" t="2778"/>
            <a:stretch>
              <a:fillRect/>
            </a:stretch>
          </p:blipFill>
          <p:spPr bwMode="auto">
            <a:xfrm>
              <a:off x="1676400" y="5486400"/>
              <a:ext cx="467999" cy="467999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400" y="5486401"/>
              <a:ext cx="1316480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:\Users\Sander\Genomics\Project GIANT (BMI)\_logo&amp;media\giant-2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2" t="10000" r="16817"/>
            <a:stretch/>
          </p:blipFill>
          <p:spPr bwMode="auto">
            <a:xfrm>
              <a:off x="5105400" y="5486400"/>
              <a:ext cx="1939169" cy="4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5" t="9981" r="70402" b="78541"/>
            <a:stretch/>
          </p:blipFill>
          <p:spPr bwMode="auto">
            <a:xfrm>
              <a:off x="3276600" y="5486400"/>
              <a:ext cx="1669664" cy="467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1600200" y="6400859"/>
            <a:ext cx="4519490" cy="252000"/>
            <a:chOff x="152400" y="6400859"/>
            <a:chExt cx="4519490" cy="2520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6436860"/>
              <a:ext cx="969073" cy="179999"/>
            </a:xfrm>
            <a:prstGeom prst="rect">
              <a:avLst/>
            </a:prstGeom>
          </p:spPr>
        </p:pic>
        <p:pic>
          <p:nvPicPr>
            <p:cNvPr id="24" name="Picture 2" descr="C:\Users\HLCU\Documents\Cavadis BV\Genomics\Golden Helix\Offical media\GH-Logo---LightBG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6418859"/>
              <a:ext cx="1454216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HLCU\Documents\Cavadis BV\Genomics\TIBCO Spotfire\spotfire_notagPMS_sm adapted RGB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6436859"/>
              <a:ext cx="78569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1" descr="affymetrix_new_logo_with_tagline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819400" y="6400859"/>
              <a:ext cx="862857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216000" y="838200"/>
            <a:ext cx="8640000" cy="342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36000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Char char="•"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Courier New" pitchFamily="49" charset="0"/>
              <a:buChar char="o"/>
              <a:defRPr sz="22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15000"/>
              <a:buFont typeface="Wingdings" pitchFamily="2" charset="2"/>
              <a:buChar char="§"/>
              <a:defRPr sz="20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18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1600" i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Experimental Cardiology Laboratory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Prof. Dr. G. </a:t>
            </a:r>
            <a:r>
              <a:rPr lang="en-US" sz="1400" dirty="0" err="1" smtClean="0"/>
              <a:t>Pasterkamp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Hester M. den </a:t>
            </a:r>
            <a:r>
              <a:rPr lang="en-US" sz="1400" dirty="0" err="1" smtClean="0"/>
              <a:t>Ruijter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Jessica van </a:t>
            </a:r>
            <a:r>
              <a:rPr lang="en-US" sz="1400" dirty="0" err="1" smtClean="0"/>
              <a:t>Setten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Medical Genetics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Prof. Dr. P.I.W. de Bakker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Drs. Sara L. </a:t>
            </a:r>
            <a:r>
              <a:rPr lang="en-US" sz="1400" dirty="0" err="1" smtClean="0"/>
              <a:t>Pulit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Cardiology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Dr. F.W. </a:t>
            </a:r>
            <a:r>
              <a:rPr lang="en-US" sz="1400" dirty="0" err="1" smtClean="0"/>
              <a:t>Asselbergs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/>
              <a:t>Magdalena </a:t>
            </a:r>
            <a:r>
              <a:rPr lang="en-US" sz="1400" dirty="0" err="1" smtClean="0"/>
              <a:t>Harakalova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Research topics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Biomarker Discovery &amp; Validation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err="1" smtClean="0"/>
              <a:t>Athero</a:t>
            </a:r>
            <a:r>
              <a:rPr lang="en-US" sz="1400" i="1" dirty="0" smtClean="0"/>
              <a:t>-Express | CTMM: Circulating Cells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Sex differences in Cardiovascular Disease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err="1" smtClean="0"/>
              <a:t>Athero</a:t>
            </a:r>
            <a:r>
              <a:rPr lang="en-US" sz="1400" i="1" dirty="0" smtClean="0"/>
              <a:t>-Express | CTMM | UCORBIO</a:t>
            </a:r>
            <a:endParaRPr lang="en-US" sz="1400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Ischemic stroke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GWAS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Cardiovascular Genomics</a:t>
            </a:r>
          </a:p>
          <a:p>
            <a:pPr marL="0" indent="0" algn="ctr">
              <a:lnSpc>
                <a:spcPts val="2200"/>
              </a:lnSpc>
              <a:buFontTx/>
              <a:buNone/>
            </a:pPr>
            <a:r>
              <a:rPr lang="en-US" sz="1400" i="1" dirty="0" smtClean="0"/>
              <a:t>Next-Generation Sequencing | Pharmacogenomics</a:t>
            </a:r>
            <a:endParaRPr lang="en-US" sz="14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00" y="4445913"/>
            <a:ext cx="647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S.W. van der </a:t>
            </a:r>
            <a:r>
              <a:rPr lang="en-US" sz="2200" dirty="0" err="1" smtClean="0">
                <a:solidFill>
                  <a:schemeClr val="accent1"/>
                </a:solidFill>
                <a:latin typeface="+mn-lt"/>
              </a:rPr>
              <a:t>Laan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 – </a:t>
            </a:r>
            <a:r>
              <a:rPr lang="en-US" sz="2200" dirty="0" smtClean="0">
                <a:solidFill>
                  <a:schemeClr val="accent1"/>
                </a:solidFill>
                <a:latin typeface="+mn-lt"/>
                <a:hlinkClick r:id="rId12"/>
              </a:rPr>
              <a:t>s.w.vanderlaan-2@umcutrecht.nl</a:t>
            </a:r>
            <a:r>
              <a:rPr lang="en-US" sz="2200" dirty="0" smtClean="0">
                <a:solidFill>
                  <a:schemeClr val="accent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408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disequilibrium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4800600" y="3657600"/>
            <a:ext cx="4114800" cy="31242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nl-NL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876800" y="3898900"/>
            <a:ext cx="2857500" cy="2794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solidFill>
                <a:schemeClr val="tx1">
                  <a:lumMod val="10000"/>
                </a:schemeClr>
              </a:solidFill>
              <a:latin typeface="Calibri"/>
              <a:ea typeface="Gill Sans" pitchFamily="-110" charset="0"/>
              <a:cs typeface="Calibri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21288" y="4160838"/>
            <a:ext cx="819150" cy="1389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219700" y="5321300"/>
            <a:ext cx="822325" cy="85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24475" y="6159500"/>
            <a:ext cx="633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cases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134100" y="61595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controls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7213600" y="4254500"/>
            <a:ext cx="0" cy="1763713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 rot="16200000">
            <a:off x="6649681" y="4997242"/>
            <a:ext cx="1518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allele frequency</a:t>
            </a:r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159500" y="4165600"/>
            <a:ext cx="819150" cy="16129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157913" y="5549900"/>
            <a:ext cx="822325" cy="619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108700" y="3136900"/>
            <a:ext cx="0" cy="685800"/>
          </a:xfrm>
          <a:prstGeom prst="line">
            <a:avLst/>
          </a:prstGeom>
          <a:ln>
            <a:headEnd/>
            <a:tailEnd type="triangle" w="lg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5354638" y="3340100"/>
            <a:ext cx="3345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i="1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1600" baseline="300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cxnSp>
        <p:nvCxnSpPr>
          <p:cNvPr id="17" name="AutoShape 30"/>
          <p:cNvCxnSpPr>
            <a:cxnSpLocks noChangeShapeType="1"/>
            <a:endCxn id="31" idx="1"/>
          </p:cNvCxnSpPr>
          <p:nvPr/>
        </p:nvCxnSpPr>
        <p:spPr bwMode="auto">
          <a:xfrm rot="5400000">
            <a:off x="5567362" y="2398713"/>
            <a:ext cx="3175" cy="1079500"/>
          </a:xfrm>
          <a:prstGeom prst="curvedConnector3">
            <a:avLst>
              <a:gd name="adj1" fmla="val 12000005"/>
            </a:avLst>
          </a:prstGeom>
          <a:ln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5486400" y="1965325"/>
            <a:ext cx="1274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</a:t>
            </a:r>
            <a:b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</a:br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marker</a:t>
            </a:r>
          </a:p>
        </p:txBody>
      </p:sp>
      <p:sp>
        <p:nvSpPr>
          <p:cNvPr id="19" name="Line 2"/>
          <p:cNvSpPr>
            <a:spLocks noChangeShapeType="1"/>
          </p:cNvSpPr>
          <p:nvPr/>
        </p:nvSpPr>
        <p:spPr bwMode="auto">
          <a:xfrm>
            <a:off x="0" y="2752725"/>
            <a:ext cx="91440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>
            <a:off x="6108700" y="2600325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9342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7086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7543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8610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>
            <a:off x="3048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953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620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21336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3581400" y="2598738"/>
            <a:ext cx="0" cy="30480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495800" y="1952625"/>
            <a:ext cx="1076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5029200" y="2597150"/>
            <a:ext cx="0" cy="304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304800" y="1066800"/>
            <a:ext cx="4343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eaLnBrk="1" hangingPunct="1"/>
            <a:r>
              <a:rPr lang="en-US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Non-random association of alleles at two or more loci</a:t>
            </a:r>
            <a:endParaRPr lang="fr-FR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365760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Because of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linkage disequilibrium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between SNPs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Genetic 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association studies 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can investigate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genotyped markers</a:t>
            </a: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(SNPs) </a:t>
            </a:r>
          </a:p>
          <a:p>
            <a:pPr marL="342900" indent="-342900">
              <a:buSzPct val="80000"/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And use these as </a:t>
            </a:r>
            <a:r>
              <a:rPr lang="en-US" u="sng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proxies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 of the </a:t>
            </a:r>
            <a:r>
              <a:rPr lang="en-US" u="sng" dirty="0" smtClean="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causal variant</a:t>
            </a: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  <a:p>
            <a:pPr>
              <a:buSzPct val="80000"/>
              <a:defRPr/>
            </a:pPr>
            <a:endParaRPr lang="en-US" dirty="0">
              <a:solidFill>
                <a:schemeClr val="tx1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l="6384" t="2689" r="4447" b="65714"/>
          <a:stretch/>
        </p:blipFill>
        <p:spPr>
          <a:xfrm>
            <a:off x="4953000" y="228600"/>
            <a:ext cx="3657601" cy="16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7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3 at 17.14.4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6" b="17020"/>
          <a:stretch/>
        </p:blipFill>
        <p:spPr>
          <a:xfrm>
            <a:off x="0" y="2554515"/>
            <a:ext cx="9144000" cy="38462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Imputation: infer </a:t>
            </a:r>
            <a:r>
              <a:rPr lang="en-US" dirty="0" err="1" smtClean="0"/>
              <a:t>untyped</a:t>
            </a:r>
            <a:r>
              <a:rPr lang="en-US" dirty="0" smtClean="0"/>
              <a:t> genotypes based on a suitable reference panel of well-characterized and validated genotypes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>
          <a:xfrm>
            <a:off x="151200" y="6629400"/>
            <a:ext cx="2339960" cy="182880"/>
          </a:xfrm>
        </p:spPr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dirty="0" smtClean="0"/>
              <a:t> | </a:t>
            </a:r>
            <a:fld id="{B3034F60-41E7-41E0-8881-9F7D583AA6D2}" type="slidenum">
              <a:rPr lang="en-US" smtClean="0"/>
              <a:pPr/>
              <a:t>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49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57200" y="5975350"/>
            <a:ext cx="7772400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4863" y="600069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95000"/>
                  </a:schemeClr>
                </a:solidFill>
                <a:latin typeface="Calibri"/>
                <a:cs typeface="Calibri"/>
              </a:rPr>
              <a:t>Variant frequency</a:t>
            </a:r>
            <a:endParaRPr lang="en-US" sz="2000" dirty="0">
              <a:solidFill>
                <a:schemeClr val="tx2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-2278062" y="3014663"/>
            <a:ext cx="5718175" cy="49530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99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42310" y="3140561"/>
            <a:ext cx="1227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2F2F2"/>
                </a:solidFill>
                <a:latin typeface="Calibri"/>
                <a:cs typeface="Calibri"/>
              </a:rPr>
              <a:t>Effect size</a:t>
            </a:r>
            <a:endParaRPr lang="en-US" sz="2000" dirty="0">
              <a:solidFill>
                <a:srgbClr val="F2F2F2"/>
              </a:solidFill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 rot="1807296">
            <a:off x="853812" y="970778"/>
            <a:ext cx="3004075" cy="181762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1807296">
            <a:off x="4876140" y="3776704"/>
            <a:ext cx="3004075" cy="1817628"/>
          </a:xfrm>
          <a:prstGeom prst="ellipse">
            <a:avLst/>
          </a:prstGeom>
          <a:solidFill>
            <a:schemeClr val="accent3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 rot="1807296">
            <a:off x="2837696" y="2374126"/>
            <a:ext cx="3004075" cy="1817628"/>
          </a:xfrm>
          <a:prstGeom prst="ellipse">
            <a:avLst/>
          </a:prstGeom>
          <a:solidFill>
            <a:schemeClr val="accent4">
              <a:alpha val="48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9936" y="1272395"/>
            <a:ext cx="2589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  <a:latin typeface="Calibri"/>
                <a:cs typeface="Calibri"/>
              </a:rPr>
              <a:t>Mendelian</a:t>
            </a:r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 and </a:t>
            </a:r>
          </a:p>
          <a:p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monogenic disease</a:t>
            </a:r>
            <a:endParaRPr lang="en-US" sz="20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7297" y="2866435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Common disease</a:t>
            </a:r>
            <a:endParaRPr lang="en-US" sz="20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3615" y="4356851"/>
            <a:ext cx="19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Common</a:t>
            </a:r>
            <a:r>
              <a:rPr lang="en-US" sz="2000" b="1" i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chemeClr val="tx1">
                    <a:lumMod val="25000"/>
                  </a:schemeClr>
                </a:solidFill>
                <a:latin typeface="Calibri"/>
                <a:cs typeface="Calibri"/>
              </a:rPr>
              <a:t>disease</a:t>
            </a:r>
            <a:endParaRPr lang="en-US" sz="2000" b="1" dirty="0">
              <a:solidFill>
                <a:schemeClr val="tx1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1225" y="1877741"/>
            <a:ext cx="19953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Very rare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Complete penetrance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5200" y="3124200"/>
            <a:ext cx="2199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Rare and low-frequency variants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Large effect size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7400" y="4648200"/>
            <a:ext cx="174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Calibri"/>
                <a:cs typeface="Calibri"/>
              </a:rPr>
              <a:t>Common variants Smaller effect sizes</a:t>
            </a:r>
            <a:endParaRPr lang="en-US" sz="160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36" name="Right Bracket 35"/>
          <p:cNvSpPr/>
          <p:nvPr/>
        </p:nvSpPr>
        <p:spPr>
          <a:xfrm rot="5400000">
            <a:off x="1858729" y="5190812"/>
            <a:ext cx="106916" cy="245277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249546" y="6461974"/>
            <a:ext cx="1467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Rare (&lt; 0.5%)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72430" y="6461974"/>
            <a:ext cx="2374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Low-frequency (0.5-5%)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43" name="Right Bracket 42"/>
          <p:cNvSpPr/>
          <p:nvPr/>
        </p:nvSpPr>
        <p:spPr>
          <a:xfrm rot="5400000">
            <a:off x="4528316" y="4986957"/>
            <a:ext cx="111191" cy="2864761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ket 43"/>
          <p:cNvSpPr/>
          <p:nvPr/>
        </p:nvSpPr>
        <p:spPr>
          <a:xfrm rot="5400000">
            <a:off x="6960002" y="5437051"/>
            <a:ext cx="98230" cy="1978634"/>
          </a:xfrm>
          <a:prstGeom prst="rightBracket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160513" y="6474934"/>
            <a:ext cx="162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93939"/>
                </a:solidFill>
                <a:latin typeface="Helvetica"/>
                <a:cs typeface="Helvetica"/>
              </a:rPr>
              <a:t>Common (&gt;5%)</a:t>
            </a:r>
            <a:endParaRPr lang="en-US" sz="1600" dirty="0">
              <a:solidFill>
                <a:srgbClr val="393939"/>
              </a:solidFill>
              <a:latin typeface="Helvetica"/>
              <a:cs typeface="Helvetica"/>
            </a:endParaRPr>
          </a:p>
        </p:txBody>
      </p:sp>
      <p:sp>
        <p:nvSpPr>
          <p:cNvPr id="21" name="Tekstvak 6"/>
          <p:cNvSpPr txBox="1"/>
          <p:nvPr/>
        </p:nvSpPr>
        <p:spPr>
          <a:xfrm>
            <a:off x="6515714" y="304800"/>
            <a:ext cx="25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T.A.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Nature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461: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747-753; 2009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362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11, 2015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3" name="Picture 2" descr="GWAS_2012-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6200"/>
            <a:ext cx="91694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 Genomics Presentation UMC-ICIN 2013v3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 Genomics Presentation UMC-ICIN 2013v3.potx</Template>
  <TotalTime>1200</TotalTime>
  <Words>2241</Words>
  <Application>Microsoft Office PowerPoint</Application>
  <PresentationFormat>Diavoorstelling (4:3)</PresentationFormat>
  <Paragraphs>570</Paragraphs>
  <Slides>58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58</vt:i4>
      </vt:variant>
    </vt:vector>
  </HeadingPairs>
  <TitlesOfParts>
    <vt:vector size="59" baseType="lpstr">
      <vt:lpstr>AE Genomics Presentation UMC-ICIN 2013v3</vt:lpstr>
      <vt:lpstr>GWAS and Mendelian Randomization</vt:lpstr>
      <vt:lpstr>What we’ll discuss today…</vt:lpstr>
      <vt:lpstr>Modern-day Genomics</vt:lpstr>
      <vt:lpstr>Millions of variants in many populations</vt:lpstr>
      <vt:lpstr>Single-Nucleotide Polymorphism</vt:lpstr>
      <vt:lpstr>Linkage disequilibrium</vt:lpstr>
      <vt:lpstr>Imputation</vt:lpstr>
      <vt:lpstr>PowerPoint-presentatie</vt:lpstr>
      <vt:lpstr>PowerPoint-presentatie</vt:lpstr>
      <vt:lpstr>Population stratification</vt:lpstr>
      <vt:lpstr>Power, Effect size, Sample size…</vt:lpstr>
      <vt:lpstr>Personal Genomics</vt:lpstr>
      <vt:lpstr>9p21 was used in a laboratory DNA test</vt:lpstr>
      <vt:lpstr>deCODE MI™ provided a modified 10 year CHD risk</vt:lpstr>
      <vt:lpstr>From 9 to more than 20% risk</vt:lpstr>
      <vt:lpstr>So what happened to deCODE Genetics?</vt:lpstr>
      <vt:lpstr>PowerPoint-presentatie</vt:lpstr>
      <vt:lpstr>What is 23andMe?</vt:lpstr>
      <vt:lpstr>The added value of Polygenic Burden/Risk Scores?</vt:lpstr>
      <vt:lpstr>New drugs</vt:lpstr>
      <vt:lpstr>Proprotein convertase subtilisin/kexin type 9</vt:lpstr>
      <vt:lpstr>Clinical trials for PCSK9 antibodies</vt:lpstr>
      <vt:lpstr>Clinical trials for PCSK9 antibodies</vt:lpstr>
      <vt:lpstr>PowerPoint-presentatie</vt:lpstr>
      <vt:lpstr>Validating biomarkers</vt:lpstr>
      <vt:lpstr>Cystatin C</vt:lpstr>
      <vt:lpstr>A role in atherosclerotic disease</vt:lpstr>
      <vt:lpstr>Epidemiological evidence</vt:lpstr>
      <vt:lpstr>Literature meta-analyzed</vt:lpstr>
      <vt:lpstr>Chronic Kidney Disease</vt:lpstr>
      <vt:lpstr>Cystatin C as a biomarker for CKD</vt:lpstr>
      <vt:lpstr>GWAS: locus with CST3 pops up (naturally)</vt:lpstr>
      <vt:lpstr>Athero-Express</vt:lpstr>
      <vt:lpstr>This was the start of our work...</vt:lpstr>
      <vt:lpstr>Histological staining for CystC</vt:lpstr>
      <vt:lpstr>Carotid endarterectomy sample</vt:lpstr>
      <vt:lpstr>Quantitative Proteomics substantiates Genomic Analyses</vt:lpstr>
      <vt:lpstr>Luminex Cystatin C plaque levels</vt:lpstr>
      <vt:lpstr>Associations with eGFR</vt:lpstr>
      <vt:lpstr>CystC-variant associated with SMC in plaques</vt:lpstr>
      <vt:lpstr>Mendelian Randomization</vt:lpstr>
      <vt:lpstr>Mendelian randomization</vt:lpstr>
      <vt:lpstr>Alleles are randomly assigned: a “natural” treatment in a “natural” randomized trial</vt:lpstr>
      <vt:lpstr>The concept</vt:lpstr>
      <vt:lpstr>SNP selection</vt:lpstr>
      <vt:lpstr>Studies included</vt:lpstr>
      <vt:lpstr>Cystatin C and risk factors #1</vt:lpstr>
      <vt:lpstr>Cystatin C and risk factors #2</vt:lpstr>
      <vt:lpstr>Observational analysis</vt:lpstr>
      <vt:lpstr>Are frequencies comparable?</vt:lpstr>
      <vt:lpstr>SNP vs. Cystatin C</vt:lpstr>
      <vt:lpstr>SNP vs. CVD</vt:lpstr>
      <vt:lpstr>Conclusions</vt:lpstr>
      <vt:lpstr>HDL protective of MI?</vt:lpstr>
      <vt:lpstr>The answer in three steps… #1</vt:lpstr>
      <vt:lpstr>The answer in three steps… #2</vt:lpstr>
      <vt:lpstr>The answer in three steps… #3</vt:lpstr>
      <vt:lpstr>Cardiovascular Genetic Research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W. van der Laan</dc:creator>
  <cp:lastModifiedBy>Velde, J.A. van der</cp:lastModifiedBy>
  <cp:revision>75</cp:revision>
  <cp:lastPrinted>2010-08-19T15:17:21Z</cp:lastPrinted>
  <dcterms:created xsi:type="dcterms:W3CDTF">2012-01-04T16:02:12Z</dcterms:created>
  <dcterms:modified xsi:type="dcterms:W3CDTF">2015-05-11T12:32:16Z</dcterms:modified>
</cp:coreProperties>
</file>